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2"/>
  </p:handoutMasterIdLst>
  <p:sldIdLst>
    <p:sldId id="256" r:id="rId3"/>
    <p:sldId id="293" r:id="rId4"/>
    <p:sldId id="294" r:id="rId5"/>
    <p:sldId id="295" r:id="rId6"/>
    <p:sldId id="258" r:id="rId7"/>
    <p:sldId id="259" r:id="rId8"/>
    <p:sldId id="260" r:id="rId9"/>
    <p:sldId id="262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6" r:id="rId24"/>
    <p:sldId id="282" r:id="rId25"/>
    <p:sldId id="285" r:id="rId26"/>
    <p:sldId id="296" r:id="rId27"/>
    <p:sldId id="297" r:id="rId28"/>
    <p:sldId id="298" r:id="rId29"/>
    <p:sldId id="299" r:id="rId30"/>
    <p:sldId id="265" r:id="rId3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ctrTitle"/>
          </p:nvPr>
        </p:nvSpPr>
        <p:spPr>
          <a:xfrm>
            <a:off x="912284" y="1484313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副标题 2050"/>
          <p:cNvSpPr/>
          <p:nvPr>
            <p:ph type="subTitle" idx="1"/>
          </p:nvPr>
        </p:nvSpPr>
        <p:spPr>
          <a:xfrm>
            <a:off x="1871133" y="3429000"/>
            <a:ext cx="8534400" cy="1296988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l">
              <a:buNone/>
              <a:defRPr>
                <a:solidFill>
                  <a:schemeClr val="bg1"/>
                </a:solidFill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2" name="日期占位符 2051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50313" y="44450"/>
            <a:ext cx="2746904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44450"/>
            <a:ext cx="8081472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624417" y="44450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/>
        <p:txBody>
          <a:bodyPr/>
          <a:p>
            <a:pPr algn="ctr"/>
            <a:r>
              <a:rPr lang="zh-CN" altLang="zh-CN" sz="5400">
                <a:latin typeface="黑体" panose="02010609060101010101" charset="-122"/>
                <a:ea typeface="黑体" panose="02010609060101010101" charset="-122"/>
              </a:rPr>
              <a:t>统编七年级语文</a:t>
            </a:r>
            <a:br>
              <a:rPr lang="zh-CN" altLang="zh-CN" sz="5400">
                <a:latin typeface="黑体" panose="02010609060101010101" charset="-122"/>
                <a:ea typeface="黑体" panose="02010609060101010101" charset="-122"/>
              </a:rPr>
            </a:br>
            <a:r>
              <a:rPr lang="zh-CN" altLang="zh-CN" sz="5400">
                <a:latin typeface="黑体" panose="02010609060101010101" charset="-122"/>
                <a:ea typeface="黑体" panose="02010609060101010101" charset="-122"/>
              </a:rPr>
              <a:t>教材分析与教学指导</a:t>
            </a:r>
            <a:endParaRPr lang="zh-CN" altLang="zh-CN" sz="5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/>
        <p:txBody>
          <a:bodyPr/>
          <a:p>
            <a:pPr algn="ctr"/>
            <a:endParaRPr lang="en-US" altLang="zh-CN" sz="4000" b="1">
              <a:latin typeface="楷体_GB2312" panose="02010609030101010101" charset="-122"/>
              <a:ea typeface="楷体_GB2312" panose="02010609030101010101" charset="-122"/>
            </a:endParaRPr>
          </a:p>
          <a:p>
            <a:pPr algn="ctr"/>
            <a:r>
              <a:rPr lang="en-US" altLang="zh-CN" sz="4000" b="1">
                <a:latin typeface="楷体_GB2312" panose="02010609030101010101" charset="-122"/>
                <a:ea typeface="楷体_GB2312" panose="02010609030101010101" charset="-122"/>
              </a:rPr>
              <a:t>2017.7.4   </a:t>
            </a:r>
            <a:r>
              <a:rPr lang="zh-CN" altLang="zh-CN" sz="4000" b="1">
                <a:latin typeface="楷体_GB2312" panose="02010609030101010101" charset="-122"/>
                <a:ea typeface="楷体_GB2312" panose="02010609030101010101" charset="-122"/>
              </a:rPr>
              <a:t>南昌</a:t>
            </a:r>
            <a:endParaRPr lang="zh-CN" altLang="zh-CN" sz="4000" b="1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" name="副标题 32"/>
          <p:cNvSpPr/>
          <p:nvPr>
            <p:ph type="subTitle" idx="1"/>
          </p:nvPr>
        </p:nvSpPr>
        <p:spPr>
          <a:xfrm>
            <a:off x="299085" y="343535"/>
            <a:ext cx="11910695" cy="6170930"/>
          </a:xfrm>
        </p:spPr>
        <p:txBody>
          <a:bodyPr/>
          <a:p>
            <a:pPr algn="l"/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   </a:t>
            </a:r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七年级上第一单元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语文要素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分析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   </a:t>
            </a:r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习惯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（1）细心观察勤于思考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（2）积累内容素材和语言材料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能力点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（1）朗读能力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（2）想象能力（借助文字再现形象）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（3）品味语句的能力（发现、理解、分析、评价）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（4）从景物描写的语句中感受作者的情感、发现景物与作者情感的关系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（5）写作中描述所观察到的场景、表达对所见所闻的感想（文字中加入自己的情感）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（二）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学本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的功能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344170" y="1222375"/>
            <a:ext cx="11485245" cy="4341495"/>
          </a:xfrm>
        </p:spPr>
        <p:txBody>
          <a:bodyPr/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“三位一体”的阅读体系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从“教读课文”到“自读课文”再到“课外阅读”的“三位一体”的阅读体系，既对学生提出了从课内阅读（教读与自读两种课型）到课外阅读（名著导读、课外古诗词诵读），从学会阅读到自主阅读的要求，又为学生自主学习搭建了平台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多种要素构成的助学系统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由单元提示、预习（阅读提示）、注释、练习、写作技巧的点拨、探究性学习、阅读链接等构成的助学系统，方便学生自学，有助于学生自学能力的培养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（二）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学本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的功能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193675" y="944245"/>
            <a:ext cx="11805285" cy="5719445"/>
          </a:xfrm>
        </p:spPr>
        <p:txBody>
          <a:bodyPr/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阅读教学总体思路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处理好两种不同课型的教学，保证课内向课外的有效延伸，实现教材编写意图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sym typeface="+mn-ea"/>
              </a:rPr>
              <a:t>1.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sym typeface="+mn-ea"/>
              </a:rPr>
              <a:t>发挥“教读”的作用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）“教读”是阅读教学的重点，需要“精讲”“精读”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）讲解阅读中所涉及知识，传授阅读基本方法，形成阅读策略，培养阅读能力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）为自读起到示范和举一反三的作用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以七年级上册第一单元为例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sym typeface="+mn-ea"/>
              </a:rPr>
              <a:t>课文构成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：描写自然景物的古今诗文，且都是经典之作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sym typeface="+mn-ea"/>
              </a:rPr>
              <a:t>教读课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：《春》和《济南的冬天》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sym typeface="+mn-ea"/>
              </a:rPr>
              <a:t>课文特点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：语言精美、情感强烈、富有意境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sym typeface="+mn-ea"/>
              </a:rPr>
              <a:t>教学策略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：落实以下三个教学目标，形成自读《雨的四季》的能力。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）指导朗读的方法，了解比喻、拟人两种修辞方法及其在文章中的运用。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）训练联想、想象的感性思维。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）引导学生以审美的眼光观照课文，感知情和景，体会语言的美。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   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（二）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学本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的功能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93345" y="1026160"/>
            <a:ext cx="11805285" cy="5642610"/>
          </a:xfrm>
        </p:spPr>
        <p:txBody>
          <a:bodyPr/>
          <a:p>
            <a:pPr algn="l"/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en-US" alt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 2.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体现“自读”的价值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自读课是以学生自主读书为主体的语文学习活动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自读课 “教”的重点应着重在“指导”和“评价”两个方面，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并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从备课开始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  </a:t>
            </a:r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4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 </a:t>
            </a:r>
            <a:r>
              <a:rPr sz="2400">
                <a:latin typeface="黑体" panose="02010609060101010101" charset="-122"/>
                <a:ea typeface="黑体" panose="02010609060101010101" charset="-122"/>
                <a:sym typeface="+mn-ea"/>
              </a:rPr>
              <a:t>教师应做足四项“功课”：</a:t>
            </a:r>
            <a:endParaRPr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sz="2400">
                <a:latin typeface="+mj-ea"/>
                <a:ea typeface="+mj-ea"/>
                <a:sym typeface="+mn-ea"/>
              </a:rPr>
              <a:t>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了解学生自读的知识与能力储备，包括教读课上所生成的能力和学生已有的知识储备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zh-CN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根据文本特点指导学生确定自读的方式与方法（个性化的阅读、小组合作阅读等）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zh-CN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3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目标的预设和问题的预设，即预设学生自读目标以便落实教学目标，预估学生自读过程中可能出现的问题，以便进行适时的课堂点拨与引导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zh-CN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4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自读评价的设计，通过检测、交流等形式评价自读情况。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r>
              <a:rPr lang="zh-CN" altLang="en-US" sz="2800">
                <a:latin typeface="+mj-ea"/>
                <a:ea typeface="+mj-ea"/>
              </a:rPr>
              <a:t> </a:t>
            </a:r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（二）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学本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的功能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344170" y="1026160"/>
            <a:ext cx="11805285" cy="5115560"/>
          </a:xfrm>
        </p:spPr>
        <p:txBody>
          <a:bodyPr/>
          <a:p>
            <a:pPr algn="l"/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en-US" alt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endParaRPr lang="en-US" altLang="zh-CN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en-US" alt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  3.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抓实“课外阅读”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1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课外阅读包括单篇阅读和整本书的阅读，是课堂学习的延伸和拓展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（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2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以培养学生阅读兴趣和习惯作为目标，合理规划课外阅读教学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 一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是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将课内推荐的阅读篇目、名著导读、课外古诗词诵读等纳入常规教学中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；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 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 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二是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在课内推荐阅读篇目的基础上，结合单元主题和教材设计思路，增加推荐同主题、同风格的课外阅读篇目和书籍等，扩大课外阅读的量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；</a:t>
            </a:r>
            <a:endParaRPr 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 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三是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从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阅读书目的推荐、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阅读指导、阅读活动、阅读评价等方面落实课外阅读，提高课外阅读的质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（三）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读写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的并重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193040" y="1268730"/>
            <a:ext cx="11805285" cy="5173345"/>
          </a:xfrm>
        </p:spPr>
        <p:txBody>
          <a:bodyPr/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新教材强化和深化了写作的内容，写作内容的丰厚使教材更具科学性，更加完整。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写作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特点：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1.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每册教科书配合单元安排有六个写作专题，且专题内容与单元学习重点配合，体现了读写结合的特点。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 2.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专题内容遵从写作教学的规律，从兴趣的培养、习惯的养成到审题立意、谋篇布局，再到修改润色、创意表达，循序渐进，自成体系。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3.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教材内容可操作性强，强调一课一得，关注学生兴趣，加强了实践的指导。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七年级教学重点：培养学生的写作兴趣和良好的写作习惯，初步培养写人记事的能力</a:t>
            </a:r>
            <a:endParaRPr lang="zh-CN" altLang="en-US"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000">
                <a:sym typeface="+mn-ea"/>
              </a:rPr>
              <a:t>  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（三）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读写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的并重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11430" y="1212850"/>
            <a:ext cx="11958320" cy="5663565"/>
          </a:xfrm>
        </p:spPr>
        <p:txBody>
          <a:bodyPr/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七年级上教材分析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en-US" altLang="zh-CN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en-US" altLang="zh-CN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en-US" altLang="zh-CN" sz="2000">
                <a:latin typeface="黑体" panose="02010609060101010101" charset="-122"/>
                <a:ea typeface="黑体" panose="02010609060101010101" charset="-122"/>
                <a:sym typeface="+mn-ea"/>
              </a:rPr>
              <a:t>  1.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写作是阅读的延伸和提炼，阅读是写作的重要资源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（1）阅读中掌握的知识、形成的能力、养成的习惯是写作的铺垫，成为写作的基础  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（2）借鉴课文可以打开读写结合的通道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第一单元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阅读：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写景散文、写景抒情的古代诗歌 </a:t>
            </a:r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写作：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热爱生活热爱写作（观察、发现、描绘、思考、融入情感）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第二单元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阅读：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叙事性散文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写作：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学会记事（记事的习惯、记事的要求，记好一件事和几件事，注意细节和语言的表情达意）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第三单元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阅读：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记事写人的记叙文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写作：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写人要抓住特点（细心观察、抓住特征、进行描写、把人物放在事件中）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000">
                <a:sym typeface="+mn-ea"/>
              </a:rPr>
              <a:t>  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（三）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读写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的并重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116840" y="1160145"/>
            <a:ext cx="11958320" cy="5663565"/>
          </a:xfrm>
        </p:spPr>
        <p:txBody>
          <a:bodyPr/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七年级上教材分析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en-US" altLang="zh-CN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第四单元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阅读：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诠释人生意义和价值的古今中外不同文体的文章（重在理清思路）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写作：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思路要清晰（整体构思、确定写作顺序、列提纲）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第五单元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阅读：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描写动物的文章（重在概括中心）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写作：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如何突出中心（围绕中心选材、设置线索、安排内容的主次与详略、开头与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        结尾的技巧）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第六单元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阅读：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富于想象力的文学作品 （关注联想与想象）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写作：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发挥联想与想象（联想的自然恰切、想象的合情合理、联想和想象要有新意）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000">
                <a:sym typeface="+mn-ea"/>
              </a:rPr>
              <a:t>  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（三）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读写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的并重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257175" y="1026160"/>
            <a:ext cx="11958320" cy="2948305"/>
          </a:xfrm>
        </p:spPr>
        <p:txBody>
          <a:bodyPr/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七年级上教材分析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en-US" altLang="zh-CN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en-US" altLang="zh-CN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en-US" altLang="zh-CN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2.遵循写作规律，自成体系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热爱写作——学会记事——学习写人——思路清晰——突出中心——发挥联想与想象（写作技巧）   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000">
                <a:sym typeface="+mn-ea"/>
              </a:rPr>
              <a:t>  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（四）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活动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的丰富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177800" y="1499870"/>
            <a:ext cx="11837035" cy="4416425"/>
          </a:xfrm>
        </p:spPr>
        <p:txBody>
          <a:bodyPr/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新教材安排了与读写并列的综合性学习、口语交际、活动探究等项目，使语文实践活动变得丰富多彩。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 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七年级的综合性学习每册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3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  <a:sym typeface="+mn-ea"/>
              </a:rPr>
              <a:t>次，体现了如下特点：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1.目标明确（实践性、综合性、开放性）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2.内容确定（传统文化、综合实践、语文生活）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3.要求具体（强调时间、步骤、方式方法），可操作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4.引入多种文本的阅读（连续性文本和非连续性文本）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000">
                <a:sym typeface="+mn-ea"/>
              </a:rPr>
              <a:t>  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" name="副标题 32"/>
          <p:cNvSpPr/>
          <p:nvPr>
            <p:ph type="subTitle" idx="1"/>
          </p:nvPr>
        </p:nvSpPr>
        <p:spPr>
          <a:xfrm>
            <a:off x="579120" y="177800"/>
            <a:ext cx="11033760" cy="3563620"/>
          </a:xfrm>
        </p:spPr>
        <p:txBody>
          <a:bodyPr/>
          <a:p>
            <a:pPr algn="ctr"/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一、理解语文核心素养，落实立德树人任务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二、宏观把握教材特点，明确教学总体思路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三、科学规划设计实施，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培养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能力落到实处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344170" y="175260"/>
            <a:ext cx="10826115" cy="850900"/>
          </a:xfrm>
        </p:spPr>
        <p:txBody>
          <a:bodyPr/>
          <a:p>
            <a:pPr algn="ctr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（四）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活动</a:t>
            </a:r>
            <a:r>
              <a:rPr lang="en-US" altLang="zh-CN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的丰富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-20320" y="1026160"/>
            <a:ext cx="11837035" cy="5479415"/>
          </a:xfrm>
        </p:spPr>
        <p:txBody>
          <a:bodyPr/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以七年级上为例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（一）有朋自远方来（传统文化）    主题：交友之道    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要求：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形成观点、自我展示、活动总结（形成文字）、自我评价（评价表） 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方式方法：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搜集资料、分组讨论、口头发言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（二）少年正是读书时（实践活动）（非连续性文本的阅读）     主题：审视阅读、促进阅读  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要求：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填写调查问卷、小组讨论分析、全班讨论达成共识、形成报告（促进阅读）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方式方法：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阅读资料、填写问卷、小组讨论（听说）、全班讨论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（三）文学部落（语文生活）    主题：共建文学部落、分享成长快乐</a:t>
            </a:r>
            <a:endParaRPr lang="zh-CN" altLang="en-US" sz="20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要求：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组建并参与文学兴趣小组、小组开展多样化的学习活动、全班交流活动展示成果、设计展示墙、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       创立并编印班刊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>
                <a:latin typeface="黑体" panose="02010609060101010101" charset="-122"/>
                <a:ea typeface="黑体" panose="02010609060101010101" charset="-122"/>
                <a:sym typeface="+mn-ea"/>
              </a:rPr>
              <a:t>   方式方法：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交流讨论（听说）、编辑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endParaRPr lang="zh-CN" altLang="en-US"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000">
                <a:sym typeface="+mn-ea"/>
              </a:rPr>
              <a:t>  </a:t>
            </a:r>
            <a:endParaRPr lang="zh-CN" altLang="en-US" sz="2000"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460375" y="115570"/>
            <a:ext cx="10826115" cy="975995"/>
          </a:xfrm>
        </p:spPr>
        <p:txBody>
          <a:bodyPr/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五、文化的传承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290195" y="1304925"/>
            <a:ext cx="11610975" cy="5394325"/>
          </a:xfrm>
        </p:spPr>
        <p:txBody>
          <a:bodyPr/>
          <a:p>
            <a:pPr algn="l"/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课文选择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altLang="zh-CN" sz="3600">
                <a:latin typeface="楷体_GB2312" panose="02010609030101010101" charset="-122"/>
                <a:ea typeface="楷体_GB2312" panose="02010609030101010101" charset="-122"/>
              </a:rPr>
              <a:t>  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选文强调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</a:rPr>
              <a:t>调经典性，重视语文性、适用性，兼顾时代性，体现多样性，尤其重视中华传统文化的理解和传承。</a:t>
            </a:r>
            <a:endParaRPr lang="en-US" altLang="zh-CN" sz="20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en-US" altLang="zh-CN" sz="2000" b="1">
                <a:latin typeface="楷体" panose="02010609060101010101" charset="-122"/>
                <a:ea typeface="楷体" panose="02010609060101010101" charset="-122"/>
              </a:rPr>
              <a:t>    以经典为主、多样性的选文提升了学生阅读的高度、深度和广度，开阔了学生的阅读视野，有利于学生对文化的理解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</a:rPr>
              <a:t>    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</a:rPr>
              <a:t>重视人格修养教育内容文章的选取，加大古诗文的比重，关注学生的精神境界，有利于核心价值观的培养，有利于文化的认同。</a:t>
            </a:r>
            <a:endParaRPr lang="en-US" altLang="zh-CN" sz="20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语文活动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综合性学习（传统文化）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课外阅读</a:t>
            </a:r>
            <a:endParaRPr lang="zh-CN" altLang="en-US" sz="2400" b="1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  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名著导读、自主推荐阅读（古今中外、文化包容）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 随文推荐（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“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积累拓展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”“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阅读提示</a:t>
            </a:r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”</a:t>
            </a:r>
            <a:r>
              <a:rPr lang="zh-CN" altLang="en-US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）</a:t>
            </a:r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en-US" altLang="zh-CN" sz="2000" b="1">
                <a:latin typeface="楷体" panose="02010609060101010101" charset="-122"/>
                <a:ea typeface="楷体" panose="02010609060101010101" charset="-122"/>
                <a:sym typeface="+mn-ea"/>
              </a:rPr>
              <a:t>   </a:t>
            </a:r>
            <a:endParaRPr lang="en-US" altLang="zh-CN" sz="2000" b="1"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471170" y="525780"/>
            <a:ext cx="10826115" cy="1480185"/>
          </a:xfrm>
        </p:spPr>
        <p:txBody>
          <a:bodyPr/>
          <a:p>
            <a:pPr algn="ctr"/>
            <a:r>
              <a:rPr lang="zh-CN" altLang="zh-CN" sz="4400">
                <a:latin typeface="黑体" panose="02010609060101010101" charset="-122"/>
                <a:ea typeface="黑体" panose="02010609060101010101" charset="-122"/>
              </a:rPr>
              <a:t>二、合理规划设计实施，</a:t>
            </a:r>
            <a:r>
              <a:rPr lang="zh-CN" altLang="zh-CN" sz="4400">
                <a:latin typeface="黑体" panose="02010609060101010101" charset="-122"/>
                <a:ea typeface="黑体" panose="02010609060101010101" charset="-122"/>
                <a:sym typeface="+mn-ea"/>
              </a:rPr>
              <a:t>培养</a:t>
            </a:r>
            <a:r>
              <a:rPr lang="zh-CN" altLang="zh-CN" sz="4400">
                <a:latin typeface="黑体" panose="02010609060101010101" charset="-122"/>
                <a:ea typeface="黑体" panose="02010609060101010101" charset="-122"/>
              </a:rPr>
              <a:t>能力落到实处</a:t>
            </a:r>
            <a:endParaRPr lang="zh-CN" altLang="zh-CN" sz="4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156210" y="2104390"/>
            <a:ext cx="11885295" cy="3526155"/>
          </a:xfrm>
        </p:spPr>
        <p:txBody>
          <a:bodyPr/>
          <a:p>
            <a:pPr algn="l"/>
            <a:r>
              <a:rPr lang="zh-CN" sz="4800">
                <a:latin typeface="黑体" panose="02010609060101010101" charset="-122"/>
                <a:ea typeface="黑体" panose="02010609060101010101" charset="-122"/>
              </a:rPr>
              <a:t>（一）</a:t>
            </a:r>
            <a:r>
              <a:rPr sz="4800">
                <a:latin typeface="黑体" panose="02010609060101010101" charset="-122"/>
                <a:ea typeface="黑体" panose="02010609060101010101" charset="-122"/>
              </a:rPr>
              <a:t>通观教材，准确定位</a:t>
            </a:r>
            <a:r>
              <a:rPr lang="zh-CN" sz="480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sz="4800">
                <a:latin typeface="黑体" panose="02010609060101010101" charset="-122"/>
                <a:ea typeface="黑体" panose="02010609060101010101" charset="-122"/>
              </a:rPr>
              <a:t>合理规划</a:t>
            </a:r>
            <a:endParaRPr sz="4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4800">
                <a:latin typeface="黑体" panose="02010609060101010101" charset="-122"/>
                <a:ea typeface="黑体" panose="02010609060101010101" charset="-122"/>
              </a:rPr>
              <a:t>（二）</a:t>
            </a:r>
            <a:r>
              <a:rPr sz="4800">
                <a:latin typeface="黑体" panose="02010609060101010101" charset="-122"/>
                <a:ea typeface="黑体" panose="02010609060101010101" charset="-122"/>
              </a:rPr>
              <a:t>研读文本，精心备课</a:t>
            </a:r>
            <a:r>
              <a:rPr lang="zh-CN" sz="4800"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sz="4800">
                <a:latin typeface="黑体" panose="02010609060101010101" charset="-122"/>
                <a:ea typeface="黑体" panose="02010609060101010101" charset="-122"/>
              </a:rPr>
              <a:t>扎实落地</a:t>
            </a:r>
            <a:endParaRPr sz="4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endParaRPr lang="zh-CN" altLang="en-US" sz="48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208280" y="317500"/>
            <a:ext cx="11089005" cy="1042670"/>
          </a:xfrm>
        </p:spPr>
        <p:txBody>
          <a:bodyPr/>
          <a:p>
            <a:pPr algn="l"/>
            <a:r>
              <a:rPr lang="en-US" altLang="zh-CN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r>
              <a:rPr lang="zh-CN" altLang="en-US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（</a:t>
            </a:r>
            <a:r>
              <a:rPr lang="zh-CN" sz="4000">
                <a:latin typeface="黑体" panose="02010609060101010101" charset="-122"/>
                <a:ea typeface="黑体" panose="02010609060101010101" charset="-122"/>
                <a:sym typeface="+mn-ea"/>
              </a:rPr>
              <a:t>一）</a:t>
            </a:r>
            <a:r>
              <a:rPr sz="4000">
                <a:latin typeface="黑体" panose="02010609060101010101" charset="-122"/>
                <a:ea typeface="黑体" panose="02010609060101010101" charset="-122"/>
                <a:sym typeface="+mn-ea"/>
              </a:rPr>
              <a:t>通观教材，准确定位</a:t>
            </a:r>
            <a:r>
              <a:rPr lang="zh-CN" sz="4000">
                <a:latin typeface="黑体" panose="02010609060101010101" charset="-122"/>
                <a:ea typeface="黑体" panose="02010609060101010101" charset="-122"/>
                <a:sym typeface="+mn-ea"/>
              </a:rPr>
              <a:t>，</a:t>
            </a:r>
            <a:r>
              <a:rPr sz="4000">
                <a:latin typeface="黑体" panose="02010609060101010101" charset="-122"/>
                <a:ea typeface="黑体" panose="02010609060101010101" charset="-122"/>
                <a:sym typeface="+mn-ea"/>
              </a:rPr>
              <a:t>合理规划</a:t>
            </a:r>
            <a:endParaRPr lang="zh-CN" altLang="zh-CN" sz="400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313690" y="1498600"/>
            <a:ext cx="10602595" cy="4913630"/>
          </a:xfrm>
        </p:spPr>
        <p:txBody>
          <a:bodyPr/>
          <a:p>
            <a:pPr algn="l"/>
            <a:endParaRPr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800">
                <a:latin typeface="黑体" panose="02010609060101010101" charset="-122"/>
                <a:ea typeface="黑体" panose="02010609060101010101" charset="-122"/>
              </a:rPr>
              <a:t>1.研究教材编写逻辑</a:t>
            </a:r>
            <a:endParaRPr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阅读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</a:rPr>
              <a:t>：</a:t>
            </a:r>
            <a:r>
              <a:rPr sz="2400">
                <a:latin typeface="黑体" panose="02010609060101010101" charset="-122"/>
                <a:ea typeface="黑体" panose="02010609060101010101" charset="-122"/>
                <a:sym typeface="+mn-ea"/>
              </a:rPr>
              <a:t> 语文的逻辑  人生的逻辑</a:t>
            </a:r>
            <a:endParaRPr sz="24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以</a:t>
            </a:r>
            <a:r>
              <a:rPr sz="2400">
                <a:latin typeface="黑体" panose="02010609060101010101" charset="-122"/>
                <a:ea typeface="黑体" panose="02010609060101010101" charset="-122"/>
                <a:sym typeface="+mn-ea"/>
              </a:rPr>
              <a:t>七年级上教材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为例</a:t>
            </a:r>
            <a:endParaRPr sz="24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  四时之景</a:t>
            </a:r>
            <a:r>
              <a:rPr lang="zh-CN"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（</a:t>
            </a:r>
            <a:r>
              <a:rPr sz="2400" b="1">
                <a:latin typeface="黑体" panose="02010609060101010101" charset="-122"/>
                <a:ea typeface="黑体" panose="02010609060101010101" charset="-122"/>
              </a:rPr>
              <a:t>写景 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四季自然之景：成长需要环境  热爱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自然</a:t>
            </a:r>
            <a:r>
              <a:rPr sz="2400" b="1">
                <a:latin typeface="黑体" panose="02010609060101010101" charset="-122"/>
                <a:ea typeface="黑体" panose="02010609060101010101" charset="-122"/>
              </a:rPr>
              <a:t>）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</a:rPr>
              <a:t>  至爱亲情（记事 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家庭亲人琐事：成长需要亲情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关心生活</a:t>
            </a:r>
            <a:r>
              <a:rPr sz="2400" b="1">
                <a:latin typeface="黑体" panose="02010609060101010101" charset="-122"/>
                <a:ea typeface="黑体" panose="02010609060101010101" charset="-122"/>
              </a:rPr>
              <a:t>）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学习生活（记事写人  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少年生活经历：成长需要学习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好好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读书</a:t>
            </a:r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  人生之舟（写人记事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诠释人生意义：成长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需要榜样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学习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立人</a:t>
            </a:r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  动物与人（描写动物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关注动物命运 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成长需要相处  善待生命</a:t>
            </a:r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  想象之翼（文学创作  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感受文学之美 </a:t>
            </a:r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成长需要体验  了解世界</a:t>
            </a:r>
            <a:r>
              <a:rPr sz="2400" b="1">
                <a:latin typeface="黑体" panose="02010609060101010101" charset="-122"/>
                <a:ea typeface="黑体" panose="02010609060101010101" charset="-122"/>
                <a:sym typeface="+mn-ea"/>
              </a:rPr>
              <a:t>）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 b="1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400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楷体_GB2312" panose="02010609030101010101" charset="-122"/>
                <a:ea typeface="楷体_GB2312" panose="02010609030101010101" charset="-122"/>
              </a:rPr>
              <a:t>  </a:t>
            </a:r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208280" y="317500"/>
            <a:ext cx="11089005" cy="1042670"/>
          </a:xfrm>
        </p:spPr>
        <p:txBody>
          <a:bodyPr/>
          <a:p>
            <a:pPr algn="l"/>
            <a:r>
              <a:rPr lang="en-US" altLang="zh-CN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通观教材，准确定位</a:t>
            </a:r>
            <a:r>
              <a:rPr lang="zh-CN" sz="3200">
                <a:latin typeface="黑体" panose="02010609060101010101" charset="-122"/>
                <a:ea typeface="黑体" panose="02010609060101010101" charset="-122"/>
                <a:sym typeface="+mn-ea"/>
              </a:rPr>
              <a:t>，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合理规划</a:t>
            </a:r>
            <a:endParaRPr lang="zh-CN" altLang="zh-CN" sz="320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208280" y="1466215"/>
            <a:ext cx="9787255" cy="5320665"/>
          </a:xfrm>
        </p:spPr>
        <p:txBody>
          <a:bodyPr/>
          <a:p>
            <a:pPr algn="l"/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800">
                <a:latin typeface="黑体" panose="02010609060101010101" charset="-122"/>
                <a:ea typeface="黑体" panose="02010609060101010101" charset="-122"/>
              </a:rPr>
              <a:t>1.研究教材编写逻辑</a:t>
            </a:r>
            <a:r>
              <a:rPr sz="28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r>
              <a:rPr sz="2800">
                <a:latin typeface="黑体" panose="02010609060101010101" charset="-122"/>
                <a:ea typeface="黑体" panose="02010609060101010101" charset="-122"/>
              </a:rPr>
              <a:t>        </a:t>
            </a:r>
            <a:endParaRPr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</a:rPr>
              <a:t>写作：遵循认知规律、写作规律  实现读写配合、学以致用 </a:t>
            </a:r>
            <a:r>
              <a:rPr sz="24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  以</a:t>
            </a:r>
            <a:r>
              <a:rPr sz="2400">
                <a:latin typeface="黑体" panose="02010609060101010101" charset="-122"/>
                <a:ea typeface="黑体" panose="02010609060101010101" charset="-122"/>
                <a:sym typeface="+mn-ea"/>
              </a:rPr>
              <a:t>七年级上教材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  <a:sym typeface="+mn-ea"/>
              </a:rPr>
              <a:t>为例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热爱写作（学习写景）  学会记事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学会写人  理清思路    突出中心  </a:t>
            </a:r>
            <a:endParaRPr sz="24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  发挥联想与想象</a:t>
            </a:r>
            <a:endParaRPr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sz="40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208280" y="317500"/>
            <a:ext cx="11089005" cy="1042670"/>
          </a:xfrm>
        </p:spPr>
        <p:txBody>
          <a:bodyPr/>
          <a:p>
            <a:pPr algn="l"/>
            <a:r>
              <a:rPr lang="en-US" altLang="zh-CN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通观教材，准确定位</a:t>
            </a:r>
            <a:r>
              <a:rPr lang="zh-CN" sz="3200">
                <a:latin typeface="黑体" panose="02010609060101010101" charset="-122"/>
                <a:ea typeface="黑体" panose="02010609060101010101" charset="-122"/>
                <a:sym typeface="+mn-ea"/>
              </a:rPr>
              <a:t>，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合理规划</a:t>
            </a:r>
            <a:endParaRPr lang="zh-CN" altLang="zh-CN" sz="320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90170" y="1808480"/>
            <a:ext cx="11956415" cy="4939665"/>
          </a:xfrm>
        </p:spPr>
        <p:txBody>
          <a:bodyPr/>
          <a:p>
            <a:pPr algn="l"/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 </a:t>
            </a:r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400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综合性学习：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打通课内外、沟通各学科、学习分专题，体现综合性、</a:t>
            </a:r>
            <a:endParaRPr lang="zh-CN" sz="2800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             实践性、开放性和探究性</a:t>
            </a:r>
            <a:endParaRPr 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80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以</a:t>
            </a:r>
            <a:r>
              <a:rPr sz="2800">
                <a:latin typeface="黑体" panose="02010609060101010101" charset="-122"/>
                <a:ea typeface="黑体" panose="02010609060101010101" charset="-122"/>
                <a:sym typeface="+mn-ea"/>
              </a:rPr>
              <a:t>七年级教材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为例</a:t>
            </a:r>
            <a:endParaRPr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sz="2800">
                <a:latin typeface="楷体_GB2312" panose="02010609030101010101" charset="-122"/>
                <a:ea typeface="楷体_GB2312" panose="02010609030101010101" charset="-122"/>
              </a:rPr>
              <a:t> 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三个专题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：</a:t>
            </a:r>
            <a:r>
              <a:rPr lang="zh-CN" sz="2800">
                <a:latin typeface="楷体" panose="02010609060101010101" charset="-122"/>
                <a:ea typeface="楷体" panose="02010609060101010101" charset="-122"/>
                <a:sym typeface="+mn-ea"/>
              </a:rPr>
              <a:t>传统文化（认识） 综合实践（阅读） 语文生活（活动）</a:t>
            </a:r>
            <a:endParaRPr lang="zh-CN" sz="2800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sz="2800">
                <a:latin typeface="楷体" panose="02010609060101010101" charset="-122"/>
                <a:ea typeface="楷体" panose="02010609060101010101" charset="-122"/>
                <a:sym typeface="+mn-ea"/>
              </a:rPr>
              <a:t>           （从理性到感性）</a:t>
            </a:r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</a:t>
            </a:r>
            <a:r>
              <a:rPr 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活动主题：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有朋自远方来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少年正是读书时  文学部落  （七上）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          天下国家  孝亲敬老  我的语文生活  （七下）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sz="28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208280" y="317500"/>
            <a:ext cx="11089005" cy="1042670"/>
          </a:xfrm>
        </p:spPr>
        <p:txBody>
          <a:bodyPr/>
          <a:p>
            <a:pPr algn="l"/>
            <a:r>
              <a:rPr lang="en-US" altLang="zh-CN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通观教材，准确定位</a:t>
            </a:r>
            <a:r>
              <a:rPr lang="zh-CN" sz="3200">
                <a:latin typeface="黑体" panose="02010609060101010101" charset="-122"/>
                <a:ea typeface="黑体" panose="02010609060101010101" charset="-122"/>
                <a:sym typeface="+mn-ea"/>
              </a:rPr>
              <a:t>，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合理规划</a:t>
            </a:r>
            <a:endParaRPr lang="zh-CN" altLang="zh-CN" sz="320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340360" y="1478280"/>
            <a:ext cx="11539220" cy="5273040"/>
          </a:xfrm>
        </p:spPr>
        <p:txBody>
          <a:bodyPr/>
          <a:p>
            <a:pPr algn="l"/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endParaRPr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400">
                <a:latin typeface="黑体" panose="02010609060101010101" charset="-122"/>
                <a:ea typeface="黑体" panose="02010609060101010101" charset="-122"/>
              </a:rPr>
              <a:t> </a:t>
            </a:r>
            <a:endParaRPr sz="36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360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名著导读：读整本书，与课文配合，介入阅读策略，目的在于掌握</a:t>
            </a:r>
            <a:endParaRPr 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             读书方法，增加读书兴趣，培养阅读整本书的能力</a:t>
            </a:r>
            <a:endParaRPr 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sz="28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r>
              <a:rPr sz="28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以</a:t>
            </a:r>
            <a:r>
              <a:rPr sz="2800">
                <a:latin typeface="黑体" panose="02010609060101010101" charset="-122"/>
                <a:ea typeface="黑体" panose="02010609060101010101" charset="-122"/>
                <a:sym typeface="+mn-ea"/>
              </a:rPr>
              <a:t>七年级教材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为例</a:t>
            </a:r>
            <a:endParaRPr sz="28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r>
              <a:rPr sz="28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《朝花夕拾》：消除与经典的隔膜</a:t>
            </a:r>
            <a:endParaRPr 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《西游记》：精读和跳读</a:t>
            </a:r>
            <a:endParaRPr 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《骆驼祥子》：圈点与批注</a:t>
            </a:r>
            <a:endParaRPr 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  《海底两万里》：快速阅读</a:t>
            </a:r>
            <a:endParaRPr 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sz="36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208280" y="317500"/>
            <a:ext cx="11089005" cy="1042670"/>
          </a:xfrm>
        </p:spPr>
        <p:txBody>
          <a:bodyPr/>
          <a:p>
            <a:pPr algn="l"/>
            <a:r>
              <a:rPr lang="en-US" altLang="zh-CN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通观教材，准确定位</a:t>
            </a:r>
            <a:r>
              <a:rPr lang="zh-CN" sz="3200">
                <a:latin typeface="黑体" panose="02010609060101010101" charset="-122"/>
                <a:ea typeface="黑体" panose="02010609060101010101" charset="-122"/>
                <a:sym typeface="+mn-ea"/>
              </a:rPr>
              <a:t>，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合理规划</a:t>
            </a:r>
            <a:endParaRPr lang="zh-CN" altLang="zh-CN" sz="320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208280" y="1359535"/>
            <a:ext cx="11866880" cy="5372735"/>
          </a:xfrm>
        </p:spPr>
        <p:txBody>
          <a:bodyPr/>
          <a:p>
            <a:pPr algn="l"/>
            <a:endParaRPr lang="en-US"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sz="2800"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sz="280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分析教材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创新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之处</a:t>
            </a:r>
            <a:r>
              <a:rPr sz="2800"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sz="2800" b="1"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</a:rPr>
              <a:t>1）根据单元提示、课前预习、课后练习、补白、批注等把握单元教学的知识点和能力点，避免语文知识传授、语文能力训练的盲目性和同一水平的重复，以便科学开展语文知识教学，有效进行语文能力训练。</a:t>
            </a:r>
            <a:endParaRPr lang="zh-CN" sz="28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sz="2800" b="1">
                <a:latin typeface="楷体" panose="02010609060101010101" charset="-122"/>
                <a:ea typeface="楷体" panose="02010609060101010101" charset="-122"/>
              </a:rPr>
              <a:t>   （2）贯穿单元学习重点、借助阅读教学内容设计写作教学目标，贯彻读写结合、一课一得的编写理念，有效培养学生的写作能力。</a:t>
            </a:r>
            <a:endParaRPr lang="zh-CN" sz="28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sz="24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208280" y="317500"/>
            <a:ext cx="11089005" cy="1042670"/>
          </a:xfrm>
        </p:spPr>
        <p:txBody>
          <a:bodyPr/>
          <a:p>
            <a:pPr algn="l"/>
            <a:r>
              <a:rPr lang="en-US" altLang="zh-CN" sz="320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</a:t>
            </a:r>
            <a:r>
              <a:rPr lang="zh-CN" altLang="en-US" sz="3200">
                <a:latin typeface="黑体" panose="02010609060101010101" charset="-122"/>
                <a:ea typeface="黑体" panose="02010609060101010101" charset="-122"/>
                <a:sym typeface="+mn-ea"/>
              </a:rPr>
              <a:t>（二）研读文本</a:t>
            </a:r>
            <a:r>
              <a:rPr sz="3200">
                <a:latin typeface="黑体" panose="02010609060101010101" charset="-122"/>
                <a:ea typeface="黑体" panose="02010609060101010101" charset="-122"/>
                <a:sym typeface="+mn-ea"/>
              </a:rPr>
              <a:t>，</a:t>
            </a:r>
            <a:r>
              <a:rPr lang="zh-CN" sz="3200">
                <a:latin typeface="黑体" panose="02010609060101010101" charset="-122"/>
                <a:ea typeface="黑体" panose="02010609060101010101" charset="-122"/>
                <a:sym typeface="+mn-ea"/>
              </a:rPr>
              <a:t>精心备课，扎实落地</a:t>
            </a:r>
            <a:endParaRPr lang="zh-CN" altLang="zh-CN" sz="3200"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77470" y="1360805"/>
            <a:ext cx="11955780" cy="5489575"/>
          </a:xfrm>
        </p:spPr>
        <p:txBody>
          <a:bodyPr/>
          <a:p>
            <a:pPr algn="l"/>
            <a:endParaRPr lang="en-US"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endParaRPr lang="en-US" sz="24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sz="2800">
                <a:latin typeface="黑体" panose="02010609060101010101" charset="-122"/>
                <a:ea typeface="黑体" panose="02010609060101010101" charset="-122"/>
              </a:rPr>
              <a:t>1.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阅读教学（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以</a:t>
            </a:r>
            <a:r>
              <a:rPr sz="2800">
                <a:latin typeface="黑体" panose="02010609060101010101" charset="-122"/>
                <a:ea typeface="黑体" panose="02010609060101010101" charset="-122"/>
                <a:sym typeface="+mn-ea"/>
              </a:rPr>
              <a:t>七年级上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  <a:sym typeface="+mn-ea"/>
              </a:rPr>
              <a:t>第二单元为例）</a:t>
            </a:r>
            <a:endParaRPr 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800" b="1">
                <a:latin typeface="黑体" panose="02010609060101010101" charset="-122"/>
                <a:ea typeface="黑体" panose="02010609060101010101" charset="-122"/>
              </a:rPr>
              <a:t>教学思路：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</a:rPr>
              <a:t>整体规划，统筹设计</a:t>
            </a:r>
            <a:r>
              <a:rPr sz="2800">
                <a:latin typeface="黑体" panose="02010609060101010101" charset="-122"/>
                <a:ea typeface="黑体" panose="02010609060101010101" charset="-122"/>
              </a:rPr>
              <a:t>  </a:t>
            </a:r>
            <a:endParaRPr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课例：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</a:rPr>
              <a:t>《秋天的怀念》《散步》《散文诗二首》（《古诗四首》） </a:t>
            </a:r>
            <a:r>
              <a:rPr lang="zh-CN" sz="2800">
                <a:latin typeface="黑体" panose="02010609060101010101" charset="-122"/>
                <a:ea typeface="黑体" panose="02010609060101010101" charset="-122"/>
              </a:rPr>
              <a:t>      </a:t>
            </a:r>
            <a:endParaRPr 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2.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写作教学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教学思路：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遵循教材，一课一得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课例：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《写人要抓住特点》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3.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综合性学习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教学思路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：从目标、策略等方面全面考虑，设计教学，真正落实教材要求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+mn-ea"/>
              </a:rPr>
              <a:t>课例：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《少年正是读书时》</a:t>
            </a:r>
            <a:endParaRPr sz="2800" b="1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sz="28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sz="280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pPr algn="l"/>
            <a:endParaRPr lang="zh-CN" altLang="en-US" sz="2400"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pPr marL="0" indent="0" algn="ctr">
              <a:buNone/>
            </a:pPr>
            <a:endParaRPr lang="zh-CN" altLang="en-US" sz="6000" b="1" i="1">
              <a:latin typeface="+mj-lt"/>
              <a:ea typeface="微软雅黑" panose="020B0503020204020204" charset="-122"/>
            </a:endParaRPr>
          </a:p>
          <a:p>
            <a:pPr marL="0" indent="0" algn="ctr">
              <a:buNone/>
            </a:pPr>
            <a:r>
              <a:rPr lang="zh-CN" altLang="en-US" sz="9600" b="1" i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haroni" panose="02010803020104030203" charset="0"/>
                <a:ea typeface="微软雅黑" panose="020B0503020204020204" charset="-122"/>
              </a:rPr>
              <a:t>谢谢倾听！</a:t>
            </a:r>
            <a:endParaRPr lang="zh-CN" altLang="en-US" sz="9600" b="1" i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haroni" panose="02010803020104030203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" name="副标题 32"/>
          <p:cNvSpPr/>
          <p:nvPr>
            <p:ph type="subTitle" idx="1"/>
          </p:nvPr>
        </p:nvSpPr>
        <p:spPr>
          <a:xfrm>
            <a:off x="78740" y="1493520"/>
            <a:ext cx="12034520" cy="4546600"/>
          </a:xfrm>
        </p:spPr>
        <p:txBody>
          <a:bodyPr/>
          <a:p>
            <a:pPr algn="l"/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语文课程的根本任务：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  <a:sym typeface="+mn-ea"/>
              </a:rPr>
              <a:t>发展语文素养，发挥育人功能</a:t>
            </a:r>
            <a:endParaRPr lang="zh-CN" altLang="en-US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endParaRPr lang="zh-CN" altLang="en-US">
              <a:latin typeface="黑体" panose="02010609060101010101" charset="-122"/>
              <a:ea typeface="黑体" panose="02010609060101010101" charset="-122"/>
              <a:sym typeface="+mn-ea"/>
            </a:endParaRPr>
          </a:p>
          <a:p>
            <a:pPr algn="l"/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语文核心素养： 语言运用能力  思维发展能力  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               审美鉴赏能力  文化感受能力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36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endParaRPr lang="zh-CN" altLang="en-US" sz="360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" name="标题 1"/>
          <p:cNvSpPr/>
          <p:nvPr>
            <p:ph type="ctrTitle"/>
          </p:nvPr>
        </p:nvSpPr>
        <p:spPr>
          <a:xfrm>
            <a:off x="473075" y="418465"/>
            <a:ext cx="11245850" cy="1259205"/>
          </a:xfrm>
        </p:spPr>
        <p:txBody>
          <a:bodyPr/>
          <a:p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一、理解语文核心素养，落实立德树人任务</a:t>
            </a:r>
            <a:endParaRPr lang="zh-CN" altLang="en-US" sz="4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" name="副标题 32"/>
          <p:cNvSpPr/>
          <p:nvPr>
            <p:ph type="subTitle" idx="1"/>
          </p:nvPr>
        </p:nvSpPr>
        <p:spPr>
          <a:xfrm>
            <a:off x="226695" y="1612265"/>
            <a:ext cx="11718290" cy="5126990"/>
          </a:xfrm>
        </p:spPr>
        <p:txBody>
          <a:bodyPr/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教材的编写理念：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   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渗透社会主义核心价值观、中华优秀传统文化教育，坚持立德树人、以人文本，突出“语文素养”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构建语文的综合实践体系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algn="l"/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教师的教学理念：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楷体_GB2312" panose="02010609030101010101" charset="-122"/>
                <a:ea typeface="楷体_GB2312" panose="02010609030101010101" charset="-122"/>
              </a:rPr>
              <a:t>   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站在更新的高度和更开阔的视野审视当前的语文教育，发挥语文教育对培养学生良好个性和健全人格，提升学生道德修养和审美情趣的优势，通过文质兼美的课文教学，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扎实有序的写作教学，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传统文化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”专题语文活动等，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在形成学生语文能力的同时，熏染学生的心灵，增强文化的认同感；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根据教材的特点，强化学生的自主活动，指导学生开展课外名著阅读、古诗文诵读活动，</a:t>
            </a:r>
            <a:r>
              <a:rPr lang="en-US" altLang="zh-CN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引导学生在语文综合实践活动中获得语文能力。</a:t>
            </a:r>
            <a:endParaRPr lang="en-US" altLang="zh-CN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" name="标题 1"/>
          <p:cNvSpPr/>
          <p:nvPr>
            <p:ph type="ctrTitle"/>
          </p:nvPr>
        </p:nvSpPr>
        <p:spPr>
          <a:xfrm>
            <a:off x="423545" y="142240"/>
            <a:ext cx="11245850" cy="1470025"/>
          </a:xfrm>
        </p:spPr>
        <p:txBody>
          <a:bodyPr/>
          <a:p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一、理解语文核心素养，落实立德树人任务</a:t>
            </a:r>
            <a:endParaRPr lang="zh-CN" alt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471170" y="525780"/>
            <a:ext cx="10826115" cy="1480185"/>
          </a:xfrm>
        </p:spPr>
        <p:txBody>
          <a:bodyPr/>
          <a:p>
            <a:pPr algn="ctr"/>
            <a:r>
              <a:rPr lang="zh-CN" altLang="zh-CN" sz="4400">
                <a:latin typeface="黑体" panose="02010609060101010101" charset="-122"/>
                <a:ea typeface="黑体" panose="02010609060101010101" charset="-122"/>
              </a:rPr>
              <a:t>二、宏观把握教材特点，明确教学总体思路</a:t>
            </a:r>
            <a:endParaRPr lang="zh-CN" altLang="zh-CN" sz="4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601980" y="2104390"/>
            <a:ext cx="6132195" cy="4302125"/>
          </a:xfrm>
        </p:spPr>
        <p:txBody>
          <a:bodyPr/>
          <a:p>
            <a:pPr algn="l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（一）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双基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的回归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（二）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学本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的功能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（三）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读写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的并重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（四）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活动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的丰富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（五） 文化的传承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471170" y="525780"/>
            <a:ext cx="10826115" cy="1146810"/>
          </a:xfrm>
        </p:spPr>
        <p:txBody>
          <a:bodyPr/>
          <a:p>
            <a:pPr algn="ctr"/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lang="en-US" altLang="zh-CN" sz="4400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双基</a:t>
            </a:r>
            <a:r>
              <a:rPr lang="en-US" altLang="zh-CN" sz="4400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 sz="4400">
                <a:latin typeface="黑体" panose="02010609060101010101" charset="-122"/>
                <a:ea typeface="黑体" panose="02010609060101010101" charset="-122"/>
                <a:sym typeface="+mn-ea"/>
              </a:rPr>
              <a:t>的回归</a:t>
            </a:r>
            <a:endParaRPr lang="zh-CN" altLang="en-US" sz="44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344170" y="1511935"/>
            <a:ext cx="11235690" cy="4894580"/>
          </a:xfrm>
        </p:spPr>
        <p:txBody>
          <a:bodyPr/>
          <a:p>
            <a:pPr algn="l"/>
            <a:r>
              <a:rPr lang="en-US" altLang="zh-CN" sz="4000">
                <a:latin typeface="楷体_GB2312" panose="02010609030101010101" charset="-122"/>
                <a:ea typeface="楷体_GB2312" panose="02010609030101010101" charset="-122"/>
              </a:rPr>
              <a:t>  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</a:rPr>
              <a:t>“人文主题”与“语文要素”双线组织单元的结构，将语文知识点和能力训练点分解在各个单元之中，并配合课文教学，呈现语法修辞知识，重建了语文知识体系，厘清了能力训练要求。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460375" y="115570"/>
            <a:ext cx="10826115" cy="975995"/>
          </a:xfrm>
        </p:spPr>
        <p:txBody>
          <a:bodyPr/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双基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的回归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226060" y="585470"/>
            <a:ext cx="11610975" cy="6229350"/>
          </a:xfrm>
        </p:spPr>
        <p:txBody>
          <a:bodyPr/>
          <a:p>
            <a:pPr algn="l"/>
            <a:r>
              <a:rPr lang="en-US" altLang="zh-CN" sz="36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endParaRPr lang="en-US" altLang="zh-CN" sz="36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en-US" altLang="zh-CN" sz="36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人文主题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3600">
                <a:latin typeface="楷体_GB2312" panose="02010609030101010101" charset="-122"/>
                <a:ea typeface="楷体_GB2312" panose="02010609030101010101" charset="-122"/>
              </a:rPr>
              <a:t> 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（涵盖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人与自然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”“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人与社会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”“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人与自我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三大板块）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  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语文要素</a:t>
            </a:r>
            <a:endParaRPr lang="zh-CN" altLang="en-US" b="1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   </a:t>
            </a:r>
            <a:r>
              <a:rPr lang="zh-CN" altLang="en-US" sz="28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/>
                <a:latin typeface="楷体" panose="02010609060101010101" charset="-122"/>
                <a:ea typeface="楷体" panose="02010609060101010101" charset="-122"/>
              </a:rPr>
              <a:t>（将“语文素养”的各种基本因素，包括知识、能力、策略、习惯以及写作、口语训练等分成若干知识、能力点体现在单元导语、课文导引、习题设计中）</a:t>
            </a:r>
            <a:endParaRPr lang="zh-CN" altLang="en-US" sz="28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8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3600">
                <a:latin typeface="楷体_GB2312" panose="02010609030101010101" charset="-122"/>
                <a:ea typeface="楷体_GB2312" panose="02010609030101010101" charset="-122"/>
              </a:rPr>
              <a:t>      </a:t>
            </a:r>
            <a:r>
              <a:rPr lang="zh-CN" alt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教学</a:t>
            </a:r>
            <a:r>
              <a:rPr lang="zh-CN" alt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  <a:sym typeface="+mn-ea"/>
              </a:rPr>
              <a:t>重在落实</a:t>
            </a:r>
            <a:r>
              <a:rPr lang="zh-CN" alt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语文要素的学习与训练，培养</a:t>
            </a:r>
            <a:r>
              <a:rPr lang="en-US" altLang="zh-CN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语文能力</a:t>
            </a:r>
            <a:r>
              <a:rPr lang="en-US" altLang="zh-CN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”</a:t>
            </a:r>
            <a:endParaRPr lang="en-US" altLang="zh-CN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        统筹安排阅读、写作、综合性学习等教学</a:t>
            </a:r>
            <a:endParaRPr lang="zh-CN" altLang="en-US" sz="280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lang="zh-CN" altLang="en-US" sz="28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（确定每一单元的知识点、能力点以及方法、习惯等）</a:t>
            </a:r>
            <a:endParaRPr lang="zh-CN" altLang="en-US" sz="28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标题 31"/>
          <p:cNvSpPr/>
          <p:nvPr>
            <p:ph type="ctrTitle"/>
          </p:nvPr>
        </p:nvSpPr>
        <p:spPr>
          <a:xfrm>
            <a:off x="460375" y="115570"/>
            <a:ext cx="10826115" cy="975995"/>
          </a:xfrm>
        </p:spPr>
        <p:txBody>
          <a:bodyPr/>
          <a:p>
            <a:pPr algn="ctr"/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（一）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  <a:sym typeface="+mn-ea"/>
              </a:rPr>
              <a:t>“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双基</a:t>
            </a:r>
            <a:r>
              <a:rPr lang="en-US" altLang="zh-CN" sz="4000">
                <a:latin typeface="黑体" panose="02010609060101010101" charset="-122"/>
                <a:ea typeface="黑体" panose="02010609060101010101" charset="-122"/>
                <a:sym typeface="+mn-ea"/>
              </a:rPr>
              <a:t>”</a:t>
            </a:r>
            <a:r>
              <a:rPr lang="zh-CN" altLang="en-US" sz="4000">
                <a:latin typeface="黑体" panose="02010609060101010101" charset="-122"/>
                <a:ea typeface="黑体" panose="02010609060101010101" charset="-122"/>
                <a:sym typeface="+mn-ea"/>
              </a:rPr>
              <a:t>的回归</a:t>
            </a:r>
            <a:endParaRPr lang="zh-CN" altLang="en-US" sz="40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3" name="副标题 32"/>
          <p:cNvSpPr/>
          <p:nvPr>
            <p:ph type="subTitle" idx="1"/>
          </p:nvPr>
        </p:nvSpPr>
        <p:spPr>
          <a:xfrm>
            <a:off x="226060" y="1090930"/>
            <a:ext cx="11610975" cy="5723890"/>
          </a:xfrm>
        </p:spPr>
        <p:txBody>
          <a:bodyPr/>
          <a:p>
            <a:pPr algn="l"/>
            <a:r>
              <a:rPr lang="en-US" altLang="zh-CN" sz="36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r>
              <a:rPr lang="zh-CN" altLang="en-US" sz="3600">
                <a:latin typeface="黑体" panose="02010609060101010101" charset="-122"/>
                <a:ea typeface="黑体" panose="02010609060101010101" charset="-122"/>
              </a:rPr>
              <a:t>以七年级上第一单元为例</a:t>
            </a:r>
            <a:endParaRPr lang="zh-CN" altLang="en-US" sz="36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altLang="zh-CN" sz="3600">
                <a:latin typeface="楷体_GB2312" panose="02010609030101010101" charset="-122"/>
                <a:ea typeface="楷体_GB2312" panose="02010609030101010101" charset="-122"/>
              </a:rPr>
              <a:t> 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人文主题：四时美景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（了解自然、感受景物之美，体会作者的情感，培养亲近自然、热爱生活的情怀，形成热爱自然、热爱生活的态度）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800">
              <a:latin typeface="楷体_GB2312" panose="02010609030101010101" charset="-122"/>
              <a:ea typeface="楷体_GB2312" panose="0201060903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语文要素：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（根据文本、教材、学情以及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单元导语、课文导引、习题、写作、综合性学习等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确定单元语文要素）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" name="副标题 32"/>
          <p:cNvSpPr/>
          <p:nvPr>
            <p:ph type="subTitle" idx="1"/>
          </p:nvPr>
        </p:nvSpPr>
        <p:spPr>
          <a:xfrm>
            <a:off x="299085" y="343535"/>
            <a:ext cx="11910695" cy="6170930"/>
          </a:xfrm>
        </p:spPr>
        <p:txBody>
          <a:bodyPr/>
          <a:p>
            <a:pPr algn="l"/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   </a:t>
            </a:r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七年级上第一单元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“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语文要素</a:t>
            </a:r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分析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en-US" altLang="zh-CN" sz="2800">
                <a:latin typeface="黑体" panose="02010609060101010101" charset="-122"/>
                <a:ea typeface="黑体" panose="02010609060101010101" charset="-122"/>
              </a:rPr>
              <a:t>   </a:t>
            </a:r>
            <a:endParaRPr lang="en-US" altLang="zh-CN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知识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（1）描写（用生动形象的语言把人物或景物的状态具体地描绘出来）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（2）修辞（比喻、比拟）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（3）词性（名词）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（4）情景交融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方法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（1）朗读的方法：出声地读，注意重音（重读、强调）和停连（停顿和连接）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     声韵（押韵） 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（2）运用想象阅读课文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的方法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</a:endParaRPr>
          </a:p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  <a:p>
            <a:pPr algn="l"/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神秘曲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5298</Words>
  <Application>WPS 演示</Application>
  <PresentationFormat>宽屏</PresentationFormat>
  <Paragraphs>365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Arial</vt:lpstr>
      <vt:lpstr>宋体</vt:lpstr>
      <vt:lpstr>Wingdings</vt:lpstr>
      <vt:lpstr>黑体</vt:lpstr>
      <vt:lpstr>楷体_GB2312</vt:lpstr>
      <vt:lpstr>楷体</vt:lpstr>
      <vt:lpstr>新宋体</vt:lpstr>
      <vt:lpstr>微软雅黑</vt:lpstr>
      <vt:lpstr>Arial Unicode MS</vt:lpstr>
      <vt:lpstr>Calibri</vt:lpstr>
      <vt:lpstr>Aharoni</vt:lpstr>
      <vt:lpstr>神秘曲线</vt:lpstr>
      <vt:lpstr>统编七年级语文 教材分析与教学指导</vt:lpstr>
      <vt:lpstr>PowerPoint 演示文稿</vt:lpstr>
      <vt:lpstr>一、理解语文核心素养，落实立德树人任务</vt:lpstr>
      <vt:lpstr>一、理解语文核心素养，落实立德树人任务</vt:lpstr>
      <vt:lpstr>二、宏观把握教材特点，明确教学总体思路</vt:lpstr>
      <vt:lpstr>（一）“双基”的回归</vt:lpstr>
      <vt:lpstr>（一）“双基”的回归</vt:lpstr>
      <vt:lpstr>（一）“双基”的回归</vt:lpstr>
      <vt:lpstr>PowerPoint 演示文稿</vt:lpstr>
      <vt:lpstr>PowerPoint 演示文稿</vt:lpstr>
      <vt:lpstr>（二）“学本”的功能</vt:lpstr>
      <vt:lpstr>（二）“学本”的功能</vt:lpstr>
      <vt:lpstr>（二）“学本”的功能</vt:lpstr>
      <vt:lpstr>（二）“学本”的功能</vt:lpstr>
      <vt:lpstr>（三）“读写”的并重</vt:lpstr>
      <vt:lpstr>（三）“读写”的并重</vt:lpstr>
      <vt:lpstr>（三）“读写”的并重</vt:lpstr>
      <vt:lpstr>（三）“读写”的并重</vt:lpstr>
      <vt:lpstr>（四）“活动”的丰富</vt:lpstr>
      <vt:lpstr>（四）“活动”的丰富</vt:lpstr>
      <vt:lpstr>五、文化的传承</vt:lpstr>
      <vt:lpstr>二、合理规划设计实施，培养能力落到实处</vt:lpstr>
      <vt:lpstr> （一）通观教材，准确定位，合理规划</vt:lpstr>
      <vt:lpstr> （一）通观教材，准确定位，合理规划</vt:lpstr>
      <vt:lpstr> （一）通观教材，准确定位，合理规划</vt:lpstr>
      <vt:lpstr> （一）通观教材，准确定位，合理规划</vt:lpstr>
      <vt:lpstr> （一）通观教材，准确定位，合理规划</vt:lpstr>
      <vt:lpstr> （二）研读文本，精心备课，扎实落地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40</cp:revision>
  <dcterms:created xsi:type="dcterms:W3CDTF">2017-06-30T01:45:00Z</dcterms:created>
  <dcterms:modified xsi:type="dcterms:W3CDTF">2017-07-05T09:41:30Z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2052-10.1.0.6554</vt:lpwstr>
  </property>
</Properties>
</file>