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59" r:id="rId6"/>
    <p:sldId id="274" r:id="rId7"/>
    <p:sldId id="260" r:id="rId8"/>
    <p:sldId id="263" r:id="rId9"/>
    <p:sldId id="276" r:id="rId10"/>
    <p:sldId id="278" r:id="rId11"/>
    <p:sldId id="287" r:id="rId12"/>
    <p:sldId id="277" r:id="rId13"/>
    <p:sldId id="286" r:id="rId14"/>
    <p:sldId id="279" r:id="rId15"/>
    <p:sldId id="283" r:id="rId16"/>
    <p:sldId id="284" r:id="rId17"/>
    <p:sldId id="282" r:id="rId18"/>
    <p:sldId id="285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436AF-B8CE-4806-935B-3B3E3C3524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8056F-F7C4-4B40-80CE-F88B263081B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8056F-F7C4-4B40-80CE-F88B263081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8056F-F7C4-4B40-80CE-F88B263081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8056F-F7C4-4B40-80CE-F88B263081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8056F-F7C4-4B40-80CE-F88B263081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8056F-F7C4-4B40-80CE-F88B263081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单圆角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10" name="任意多边形 9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 10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任意多边形 7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  <a:p>
            <a:pPr lvl="1" eaLnBrk="1" latinLnBrk="0" hangingPunct="1"/>
            <a:r>
              <a:rPr kumimoji="0" lang="zh-CN" altLang="en-US" smtClean="0"/>
              <a:t>第二级</a:t>
            </a:r>
            <a:endParaRPr kumimoji="0" lang="zh-CN" altLang="en-US" smtClean="0"/>
          </a:p>
          <a:p>
            <a:pPr lvl="2" eaLnBrk="1" latinLnBrk="0" hangingPunct="1"/>
            <a:r>
              <a:rPr kumimoji="0" lang="zh-CN" altLang="en-US" smtClean="0"/>
              <a:t>第三级</a:t>
            </a:r>
            <a:endParaRPr kumimoji="0" lang="zh-CN" altLang="en-US" smtClean="0"/>
          </a:p>
          <a:p>
            <a:pPr lvl="3" eaLnBrk="1" latinLnBrk="0" hangingPunct="1"/>
            <a:r>
              <a:rPr kumimoji="0" lang="zh-CN" altLang="en-US" smtClean="0"/>
              <a:t>第四级</a:t>
            </a:r>
            <a:endParaRPr kumimoji="0" lang="zh-CN" altLang="en-US" smtClean="0"/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任意多边形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任意多边形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70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70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18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18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071670" y="1928802"/>
            <a:ext cx="51892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CN" altLang="en-US" sz="5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试教角度看教材</a:t>
            </a:r>
            <a:endParaRPr lang="zh-CN" altLang="en-US" sz="5400" b="1" cap="none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28926" y="4000504"/>
            <a:ext cx="57246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——</a:t>
            </a:r>
            <a:r>
              <a:rPr lang="zh-CN" alt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部编教材深圳试教汇报</a:t>
            </a:r>
            <a:endParaRPr lang="zh-CN" alt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28992" y="5286388"/>
            <a:ext cx="29546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深圳    谢红卫</a:t>
            </a:r>
            <a:endParaRPr lang="zh-CN" alt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714356"/>
            <a:ext cx="884088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黑体" panose="02010609060101010101" pitchFamily="2" charset="-122"/>
                <a:ea typeface="黑体" panose="02010609060101010101" pitchFamily="2" charset="-122"/>
              </a:rPr>
              <a:t>试教中发现：以往备课的惯性思维，导致忽略单元目标</a:t>
            </a:r>
            <a:endParaRPr lang="en-US" altLang="zh-CN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/>
            <a:r>
              <a:rPr lang="zh-CN" alt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黑体" panose="02010609060101010101" pitchFamily="2" charset="-122"/>
                <a:ea typeface="黑体" panose="02010609060101010101" pitchFamily="2" charset="-122"/>
              </a:rPr>
              <a:t>及课后练习题</a:t>
            </a:r>
            <a:endParaRPr lang="zh-CN" alt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283" y="3714752"/>
            <a:ext cx="553998" cy="100123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力培养</a:t>
            </a:r>
            <a:endParaRPr lang="zh-CN" altLang="en-US" sz="24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1428736"/>
            <a:ext cx="8573181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单元目标</a:t>
            </a:r>
            <a:r>
              <a:rPr lang="en-US" altLang="zh-CN" sz="20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:</a:t>
            </a:r>
            <a:endParaRPr lang="zh-CN" altLang="en-US" sz="2000" b="1" dirty="0" smtClean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en-US" altLang="zh-CN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1. 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继续学习默读，边读边画出重要语句，学会做摘录。</a:t>
            </a:r>
            <a:endParaRPr lang="zh-CN" altLang="en-US" sz="2000" b="1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en-US" altLang="zh-CN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2. 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在把握段落大意、理清思路的基础上，学会概括文章的中心。</a:t>
            </a:r>
            <a:endParaRPr lang="zh-CN" altLang="en-US" sz="2000" b="1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en-US" altLang="zh-CN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3. 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关爱动物，善待生命，学会与动物和谐相处。</a:t>
            </a:r>
            <a:endParaRPr lang="en-US" altLang="zh-CN" sz="2000" b="1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教学重点</a:t>
            </a:r>
            <a:endParaRPr lang="zh-CN" altLang="en-US" sz="2000" b="1" dirty="0" smtClean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en-US" altLang="zh-CN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1.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继续练习默读的技巧，把握课文的内容，学会做摘录。</a:t>
            </a:r>
            <a:endParaRPr lang="zh-CN" altLang="en-US" sz="2000" b="1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en-US" altLang="zh-CN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2.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品读文中的精彩语句，感受梁实秋散文语言的独特魅力。</a:t>
            </a:r>
            <a:endParaRPr lang="zh-CN" altLang="en-US" sz="2000" b="1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en-US" altLang="zh-CN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3.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引导学生理清文章的主要脉络，把握作者的思想感情。</a:t>
            </a:r>
            <a:endParaRPr lang="zh-CN" altLang="en-US" sz="2000" b="1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en-US" altLang="zh-CN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4.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体会作者爱鸟的、爱自然的情怀，学会与自然和谐相处。</a:t>
            </a:r>
            <a:endParaRPr lang="zh-CN" altLang="en-US" sz="2000" b="1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课前预习题：</a:t>
            </a:r>
            <a:endParaRPr lang="en-US" altLang="zh-CN" sz="2000" b="1" dirty="0" smtClean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en-US" altLang="zh-CN" sz="20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想想作者在表达爱鸟情感的同时，是否另有深意。</a:t>
            </a:r>
            <a:endParaRPr lang="zh-CN" altLang="en-US" sz="2000" b="1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课后练习题：</a:t>
            </a:r>
            <a:endParaRPr lang="zh-CN" altLang="en-US" sz="2000" b="1" dirty="0" smtClean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一．这篇文章要表达的中心是什么 ？开头和结尾都写到“笼中鸟”，</a:t>
            </a:r>
            <a:endParaRPr lang="en-US" altLang="zh-CN" sz="2000" b="1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这对于表现中心有什么作用？</a:t>
            </a:r>
            <a:endParaRPr lang="zh-CN" altLang="en-US" sz="2000" b="1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二．作者在第</a:t>
            </a:r>
            <a:r>
              <a:rPr lang="en-US" altLang="zh-CN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5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段中说：“我爱鸟的声音、鸟的形体，这爱好是很单纯的，</a:t>
            </a:r>
            <a:endParaRPr lang="en-US" altLang="zh-CN" sz="2000" b="1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我对鸟并不存任何幻想。”如何理解这句话？</a:t>
            </a:r>
            <a:endParaRPr lang="zh-CN" altLang="en-US" sz="2000" b="1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endParaRPr lang="zh-CN" altLang="en-US" sz="2400" b="1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endParaRPr lang="zh-CN" altLang="en-US" dirty="0" smtClean="0"/>
          </a:p>
          <a:p>
            <a:endParaRPr lang="zh-CN" altLang="en-US" dirty="0"/>
          </a:p>
        </p:txBody>
      </p:sp>
      <p:cxnSp>
        <p:nvCxnSpPr>
          <p:cNvPr id="10" name="直接连接符 9"/>
          <p:cNvCxnSpPr/>
          <p:nvPr/>
        </p:nvCxnSpPr>
        <p:spPr>
          <a:xfrm>
            <a:off x="1214414" y="2071678"/>
            <a:ext cx="3571900" cy="1588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928662" y="2428868"/>
            <a:ext cx="6143668" cy="1588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714348" y="3571876"/>
            <a:ext cx="1857388" cy="1588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1500166" y="3857628"/>
            <a:ext cx="4643470" cy="71438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357290" y="3286124"/>
            <a:ext cx="3571900" cy="1588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572000" y="4857760"/>
            <a:ext cx="1500198" cy="1588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1142976" y="5715016"/>
            <a:ext cx="2000264" cy="1588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1785918" y="5429264"/>
            <a:ext cx="2143140" cy="1588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2000232" y="6357958"/>
            <a:ext cx="3071834" cy="1588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785794"/>
            <a:ext cx="920155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黑体" panose="02010609060101010101" pitchFamily="2" charset="-122"/>
                <a:ea typeface="黑体" panose="02010609060101010101" pitchFamily="2" charset="-122"/>
              </a:rPr>
              <a:t>试教后建议：关注预习提示和课后练习并按教学重点设计</a:t>
            </a:r>
            <a:endParaRPr lang="en-US" altLang="zh-CN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/>
            <a:r>
              <a:rPr lang="zh-CN" alt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黑体" panose="02010609060101010101" pitchFamily="2" charset="-122"/>
                <a:ea typeface="黑体" panose="02010609060101010101" pitchFamily="2" charset="-122"/>
              </a:rPr>
              <a:t>课，基本就可以比较好地达成教学目标。</a:t>
            </a:r>
            <a:endParaRPr lang="zh-CN" alt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283" y="3714752"/>
            <a:ext cx="553998" cy="100123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力培养</a:t>
            </a:r>
            <a:endParaRPr lang="zh-CN" altLang="en-US" sz="24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1785926"/>
            <a:ext cx="9377680" cy="5608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7030A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一、默读理脉络：</a:t>
            </a:r>
            <a:endParaRPr lang="zh-CN" altLang="en-US" sz="2400" b="1" dirty="0" smtClean="0">
              <a:solidFill>
                <a:srgbClr val="7030A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请画出每段的中心句，如果没有中心句，请用关键词概括。</a:t>
            </a:r>
            <a:endParaRPr lang="zh-CN" altLang="en-US" sz="2000" b="1" dirty="0" smtClean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在中心句中自然找出全文中心句，并找出了作者爱鸟的哪些方面和爱的特点。</a:t>
            </a:r>
            <a:endParaRPr lang="zh-CN" altLang="en-US" sz="2000" b="1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sz="2400" b="1" dirty="0" smtClean="0">
                <a:solidFill>
                  <a:srgbClr val="7030A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二、批注品语言：</a:t>
            </a:r>
            <a:endParaRPr lang="zh-CN" altLang="en-US" sz="2400" b="1" dirty="0" smtClean="0">
              <a:solidFill>
                <a:srgbClr val="7030A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en-US" altLang="zh-CN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1.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分组批注</a:t>
            </a:r>
            <a:r>
              <a:rPr lang="en-US" altLang="zh-CN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: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作者怎样写出对鸟的声音和形体的喜爱之情的 </a:t>
            </a:r>
            <a:endParaRPr lang="zh-CN" altLang="en-US" sz="2000" b="1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en-US" altLang="zh-CN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2.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交换设疑： 阅读对方的批注段落，并提出一个问题，请对方解答。 </a:t>
            </a:r>
            <a:endParaRPr lang="zh-CN" altLang="en-US" sz="2000" b="1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sz="2400" b="1" dirty="0" smtClean="0">
                <a:solidFill>
                  <a:srgbClr val="7030A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三、讨论悟主题</a:t>
            </a:r>
            <a:endParaRPr lang="zh-CN" altLang="en-US" sz="2400" b="1" dirty="0" smtClean="0">
              <a:solidFill>
                <a:srgbClr val="7030A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学生质疑：全文关键词是写爱，为什么文章后面却大量篇幅在写悲苦？引出分组讨论环节：</a:t>
            </a:r>
            <a:endParaRPr lang="zh-CN" altLang="en-US" b="1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en-US" altLang="zh-CN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1.</a:t>
            </a:r>
            <a:r>
              <a:rPr lang="zh-CN" altLang="en-US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给作者带来“悲苦”之情的是什么样的鸟？ </a:t>
            </a:r>
            <a:endParaRPr lang="zh-CN" altLang="en-US" b="1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en-US" altLang="zh-CN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2.</a:t>
            </a:r>
            <a:r>
              <a:rPr lang="zh-CN" altLang="en-US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这段内容与作者要写的“爱”有什么关系？</a:t>
            </a:r>
            <a:endParaRPr lang="en-US" altLang="zh-CN" b="1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圈点勾画出你认为最重要的词（或句子）来支撑你的观点。</a:t>
            </a:r>
            <a:endParaRPr lang="zh-CN" altLang="en-US" b="1" dirty="0" smtClean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sz="2400" b="1" dirty="0" smtClean="0">
                <a:solidFill>
                  <a:srgbClr val="7030A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四、画图说中心</a:t>
            </a:r>
            <a:endParaRPr lang="zh-CN" altLang="en-US" sz="2400" b="1" dirty="0" smtClean="0">
              <a:solidFill>
                <a:srgbClr val="7030A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请学生用箭头表示爱和悲的关系</a:t>
            </a:r>
            <a:r>
              <a:rPr lang="en-US" altLang="zh-CN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r>
              <a:rPr lang="zh-CN" altLang="en-US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并说明理由。</a:t>
            </a: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（理解并概括文章的中心）</a:t>
            </a:r>
            <a:endParaRPr lang="en-US" altLang="zh-CN" b="1" dirty="0" smtClean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sz="2400" b="1" dirty="0" smtClean="0">
                <a:solidFill>
                  <a:srgbClr val="7030A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五、老师赠言：</a:t>
            </a:r>
            <a:endParaRPr lang="zh-CN" altLang="en-US" sz="2400" b="1" dirty="0" smtClean="0">
              <a:solidFill>
                <a:srgbClr val="7030A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endParaRPr lang="en-US" altLang="zh-CN" b="1" dirty="0" smtClean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endParaRPr lang="zh-CN" altLang="en-US" b="1" dirty="0" smtClean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13" name="右箭头标注 12">
            <a:hlinkClick r:id="rId1" action="ppaction://hlinksldjump"/>
          </p:cNvPr>
          <p:cNvSpPr/>
          <p:nvPr/>
        </p:nvSpPr>
        <p:spPr>
          <a:xfrm>
            <a:off x="7715272" y="6215082"/>
            <a:ext cx="914400" cy="428604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57158" y="785794"/>
            <a:ext cx="57775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黑体" panose="02010609060101010101" pitchFamily="2" charset="-122"/>
                <a:ea typeface="黑体" panose="02010609060101010101" pitchFamily="2" charset="-122"/>
              </a:rPr>
              <a:t>变化</a:t>
            </a:r>
            <a:r>
              <a:rPr lang="en-US" altLang="zh-C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黑体" panose="02010609060101010101" pitchFamily="2" charset="-122"/>
                <a:ea typeface="黑体" panose="02010609060101010101" pitchFamily="2" charset="-122"/>
              </a:rPr>
              <a:t>2.</a:t>
            </a:r>
            <a:r>
              <a:rPr lang="zh-CN" alt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黑体" panose="02010609060101010101" pitchFamily="2" charset="-122"/>
                <a:ea typeface="黑体" panose="02010609060101010101" pitchFamily="2" charset="-122"/>
              </a:rPr>
              <a:t> 非连续性文本的惊喜呈现。</a:t>
            </a:r>
            <a:endParaRPr lang="zh-CN" alt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7" name="图片 6" descr="IMG_035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5400000">
            <a:off x="-1000153" y="2857484"/>
            <a:ext cx="4857760" cy="2571768"/>
          </a:xfrm>
          <a:prstGeom prst="rect">
            <a:avLst/>
          </a:prstGeom>
        </p:spPr>
      </p:pic>
      <p:pic>
        <p:nvPicPr>
          <p:cNvPr id="9" name="图片 8" descr="IMG_03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036347" y="2678901"/>
            <a:ext cx="4929222" cy="3000396"/>
          </a:xfrm>
          <a:prstGeom prst="rect">
            <a:avLst/>
          </a:prstGeom>
        </p:spPr>
      </p:pic>
      <p:pic>
        <p:nvPicPr>
          <p:cNvPr id="10" name="图片 9" descr="IMG_21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1714488"/>
            <a:ext cx="3071834" cy="4929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4282" y="1071546"/>
            <a:ext cx="7786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黑体" panose="02010609060101010101" pitchFamily="2" charset="-122"/>
                <a:ea typeface="黑体" panose="02010609060101010101" pitchFamily="2" charset="-122"/>
              </a:rPr>
              <a:t>试教中发现：非连续性文本的训练没有区分度</a:t>
            </a:r>
            <a:endParaRPr lang="zh-CN" altLang="en-US" sz="2800" b="1" dirty="0" smtClean="0">
              <a:ln w="10541" cmpd="sng">
                <a:solidFill>
                  <a:srgbClr val="0F6FC6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0F6FC6">
                      <a:tint val="40000"/>
                      <a:satMod val="250000"/>
                    </a:srgbClr>
                  </a:gs>
                  <a:gs pos="9000">
                    <a:srgbClr val="0F6FC6">
                      <a:tint val="52000"/>
                      <a:satMod val="300000"/>
                    </a:srgbClr>
                  </a:gs>
                  <a:gs pos="50000">
                    <a:srgbClr val="0F6FC6">
                      <a:shade val="20000"/>
                      <a:satMod val="300000"/>
                    </a:srgbClr>
                  </a:gs>
                  <a:gs pos="79000">
                    <a:srgbClr val="0F6FC6">
                      <a:tint val="52000"/>
                      <a:satMod val="300000"/>
                    </a:srgbClr>
                  </a:gs>
                  <a:gs pos="100000">
                    <a:srgbClr val="0F6FC6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42844" y="1214422"/>
            <a:ext cx="85011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黑体" panose="02010609060101010101" pitchFamily="2" charset="-122"/>
                <a:ea typeface="黑体" panose="02010609060101010101" pitchFamily="2" charset="-122"/>
              </a:rPr>
              <a:t>试教后建议</a:t>
            </a:r>
            <a:r>
              <a:rPr lang="zh-CN" altLang="en-US" sz="2800" b="1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黑体" panose="02010609060101010101" pitchFamily="2" charset="-122"/>
                <a:ea typeface="黑体" panose="02010609060101010101" pitchFamily="2" charset="-122"/>
              </a:rPr>
              <a:t>： 非</a:t>
            </a:r>
            <a:r>
              <a:rPr lang="zh-CN" altLang="en-US" sz="2800" b="1" dirty="0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黑体" panose="02010609060101010101" pitchFamily="2" charset="-122"/>
                <a:ea typeface="黑体" panose="02010609060101010101" pitchFamily="2" charset="-122"/>
              </a:rPr>
              <a:t>连续性文本的训练要结合课标要求，把握训练的难易度。</a:t>
            </a:r>
            <a:endParaRPr lang="zh-CN" altLang="en-US" sz="2800" b="1" dirty="0" smtClean="0">
              <a:ln w="10541" cmpd="sng">
                <a:solidFill>
                  <a:srgbClr val="0F6FC6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0F6FC6">
                      <a:tint val="40000"/>
                      <a:satMod val="250000"/>
                    </a:srgbClr>
                  </a:gs>
                  <a:gs pos="9000">
                    <a:srgbClr val="0F6FC6">
                      <a:tint val="52000"/>
                      <a:satMod val="300000"/>
                    </a:srgbClr>
                  </a:gs>
                  <a:gs pos="50000">
                    <a:srgbClr val="0F6FC6">
                      <a:shade val="20000"/>
                      <a:satMod val="300000"/>
                    </a:srgbClr>
                  </a:gs>
                  <a:gs pos="79000">
                    <a:srgbClr val="0F6FC6">
                      <a:tint val="52000"/>
                      <a:satMod val="300000"/>
                    </a:srgbClr>
                  </a:gs>
                  <a:gs pos="100000">
                    <a:srgbClr val="0F6FC6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/>
            <a:endParaRPr lang="en-US" altLang="zh-CN" sz="2800" b="1" dirty="0" smtClean="0">
              <a:ln w="10541" cmpd="sng">
                <a:solidFill>
                  <a:srgbClr val="0F6FC6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0F6FC6">
                      <a:tint val="40000"/>
                      <a:satMod val="250000"/>
                    </a:srgbClr>
                  </a:gs>
                  <a:gs pos="9000">
                    <a:srgbClr val="0F6FC6">
                      <a:tint val="52000"/>
                      <a:satMod val="300000"/>
                    </a:srgbClr>
                  </a:gs>
                  <a:gs pos="50000">
                    <a:srgbClr val="0F6FC6">
                      <a:shade val="20000"/>
                      <a:satMod val="300000"/>
                    </a:srgbClr>
                  </a:gs>
                  <a:gs pos="79000">
                    <a:srgbClr val="0F6FC6">
                      <a:tint val="52000"/>
                      <a:satMod val="300000"/>
                    </a:srgbClr>
                  </a:gs>
                  <a:gs pos="100000">
                    <a:srgbClr val="0F6FC6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7" name="图片 6" descr="FullSizeRender(18)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6200000">
            <a:off x="4298157" y="-1869289"/>
            <a:ext cx="547686" cy="9144000"/>
          </a:xfrm>
          <a:prstGeom prst="rect">
            <a:avLst/>
          </a:prstGeom>
        </p:spPr>
      </p:pic>
      <p:pic>
        <p:nvPicPr>
          <p:cNvPr id="9" name="图片 8" descr="FullSizeRender(1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2928934"/>
            <a:ext cx="9144000" cy="152815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4071942"/>
            <a:ext cx="9144000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FullSizeRender(1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0" y="4214818"/>
            <a:ext cx="9144000" cy="1071572"/>
          </a:xfrm>
          <a:prstGeom prst="rect">
            <a:avLst/>
          </a:prstGeom>
        </p:spPr>
      </p:pic>
      <p:pic>
        <p:nvPicPr>
          <p:cNvPr id="13" name="图片 12" descr="FullSizeRender(1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2750360" y="3607600"/>
            <a:ext cx="500040" cy="6000760"/>
          </a:xfrm>
          <a:prstGeom prst="rect">
            <a:avLst/>
          </a:prstGeom>
        </p:spPr>
      </p:pic>
      <p:pic>
        <p:nvPicPr>
          <p:cNvPr id="14" name="图片 13" descr="FullSizeRender(15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4036215" y="1250173"/>
            <a:ext cx="1071570" cy="9144000"/>
          </a:xfrm>
          <a:prstGeom prst="rect">
            <a:avLst/>
          </a:prstGeom>
        </p:spPr>
      </p:pic>
      <p:cxnSp>
        <p:nvCxnSpPr>
          <p:cNvPr id="15" name="直接连接符 14"/>
          <p:cNvCxnSpPr/>
          <p:nvPr/>
        </p:nvCxnSpPr>
        <p:spPr>
          <a:xfrm>
            <a:off x="6357950" y="3500438"/>
            <a:ext cx="2643206" cy="1588"/>
          </a:xfrm>
          <a:prstGeom prst="line">
            <a:avLst/>
          </a:prstGeom>
          <a:ln w="793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214282" y="4000504"/>
            <a:ext cx="7786742" cy="1588"/>
          </a:xfrm>
          <a:prstGeom prst="line">
            <a:avLst/>
          </a:prstGeom>
          <a:ln w="793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7143768" y="5857892"/>
            <a:ext cx="1857356" cy="1588"/>
          </a:xfrm>
          <a:prstGeom prst="line">
            <a:avLst/>
          </a:prstGeom>
          <a:ln w="793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0" y="6357958"/>
            <a:ext cx="9144000" cy="1588"/>
          </a:xfrm>
          <a:prstGeom prst="line">
            <a:avLst/>
          </a:prstGeom>
          <a:ln w="793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0" y="6856412"/>
            <a:ext cx="3500430" cy="1588"/>
          </a:xfrm>
          <a:prstGeom prst="line">
            <a:avLst/>
          </a:prstGeom>
          <a:ln w="793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0" y="714356"/>
            <a:ext cx="7786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黑体" panose="02010609060101010101" pitchFamily="2" charset="-122"/>
                <a:ea typeface="黑体" panose="02010609060101010101" pitchFamily="2" charset="-122"/>
              </a:rPr>
              <a:t>试教中发现：非连续性文本的训练没有区分度</a:t>
            </a:r>
            <a:endParaRPr lang="zh-CN" altLang="en-US" sz="2800" b="1" dirty="0" smtClean="0">
              <a:ln w="10541" cmpd="sng">
                <a:solidFill>
                  <a:srgbClr val="0F6FC6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0F6FC6">
                      <a:tint val="40000"/>
                      <a:satMod val="250000"/>
                    </a:srgbClr>
                  </a:gs>
                  <a:gs pos="9000">
                    <a:srgbClr val="0F6FC6">
                      <a:tint val="52000"/>
                      <a:satMod val="300000"/>
                    </a:srgbClr>
                  </a:gs>
                  <a:gs pos="50000">
                    <a:srgbClr val="0F6FC6">
                      <a:shade val="20000"/>
                      <a:satMod val="300000"/>
                    </a:srgbClr>
                  </a:gs>
                  <a:gs pos="79000">
                    <a:srgbClr val="0F6FC6">
                      <a:tint val="52000"/>
                      <a:satMod val="300000"/>
                    </a:srgbClr>
                  </a:gs>
                  <a:gs pos="100000">
                    <a:srgbClr val="0F6FC6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57158" y="785794"/>
            <a:ext cx="64988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黑体" panose="02010609060101010101" pitchFamily="2" charset="-122"/>
                <a:ea typeface="黑体" panose="02010609060101010101" pitchFamily="2" charset="-122"/>
              </a:rPr>
              <a:t>变化</a:t>
            </a:r>
            <a:r>
              <a:rPr lang="en-US" altLang="zh-C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黑体" panose="02010609060101010101" pitchFamily="2" charset="-122"/>
                <a:ea typeface="黑体" panose="02010609060101010101" pitchFamily="2" charset="-122"/>
              </a:rPr>
              <a:t>3.</a:t>
            </a:r>
            <a:r>
              <a:rPr lang="zh-CN" alt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黑体" panose="02010609060101010101" pitchFamily="2" charset="-122"/>
                <a:ea typeface="黑体" panose="02010609060101010101" pitchFamily="2" charset="-122"/>
              </a:rPr>
              <a:t> 名著的权重位置得到进一步增强</a:t>
            </a:r>
            <a:endParaRPr lang="zh-CN" alt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1" name="图片 10" descr="IMG_0381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5400000">
            <a:off x="-392929" y="2107385"/>
            <a:ext cx="5000636" cy="3786214"/>
          </a:xfrm>
          <a:prstGeom prst="rect">
            <a:avLst/>
          </a:prstGeom>
        </p:spPr>
      </p:pic>
      <p:pic>
        <p:nvPicPr>
          <p:cNvPr id="9" name="图片 8" descr="IMG_22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428736"/>
            <a:ext cx="3929072" cy="5238763"/>
          </a:xfrm>
          <a:prstGeom prst="rect">
            <a:avLst/>
          </a:prstGeom>
        </p:spPr>
      </p:pic>
      <p:pic>
        <p:nvPicPr>
          <p:cNvPr id="7" name="图片 6" descr="FullSizeRender(2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2817517" y="611452"/>
            <a:ext cx="3294629" cy="6500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LQ%PRO6([C][`J4HG7DSAU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857364"/>
            <a:ext cx="8858280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500034" y="714356"/>
            <a:ext cx="7786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黑体" panose="02010609060101010101" pitchFamily="2" charset="-122"/>
                <a:ea typeface="黑体" panose="02010609060101010101" pitchFamily="2" charset="-122"/>
              </a:rPr>
              <a:t>试教中发现：课外阅读的书目如何引领学生阅读</a:t>
            </a:r>
            <a:endParaRPr lang="zh-CN" altLang="en-US" sz="2800" b="1" dirty="0" smtClean="0">
              <a:ln w="10541" cmpd="sng">
                <a:solidFill>
                  <a:srgbClr val="0F6FC6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0F6FC6">
                      <a:tint val="40000"/>
                      <a:satMod val="250000"/>
                    </a:srgbClr>
                  </a:gs>
                  <a:gs pos="9000">
                    <a:srgbClr val="0F6FC6">
                      <a:tint val="52000"/>
                      <a:satMod val="300000"/>
                    </a:srgbClr>
                  </a:gs>
                  <a:gs pos="50000">
                    <a:srgbClr val="0F6FC6">
                      <a:shade val="20000"/>
                      <a:satMod val="300000"/>
                    </a:srgbClr>
                  </a:gs>
                  <a:gs pos="79000">
                    <a:srgbClr val="0F6FC6">
                      <a:tint val="52000"/>
                      <a:satMod val="300000"/>
                    </a:srgbClr>
                  </a:gs>
                  <a:gs pos="100000">
                    <a:srgbClr val="0F6FC6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4282" y="1214422"/>
            <a:ext cx="55007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黑体" panose="02010609060101010101" pitchFamily="2" charset="-122"/>
                <a:ea typeface="黑体" panose="02010609060101010101" pitchFamily="2" charset="-122"/>
              </a:rPr>
              <a:t>试教后建议：课外阅读课程化</a:t>
            </a:r>
            <a:endParaRPr lang="zh-CN" altLang="en-US" sz="2800" b="1" dirty="0" smtClean="0">
              <a:ln w="10541" cmpd="sng">
                <a:solidFill>
                  <a:srgbClr val="0F6FC6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0F6FC6">
                      <a:tint val="40000"/>
                      <a:satMod val="250000"/>
                    </a:srgbClr>
                  </a:gs>
                  <a:gs pos="9000">
                    <a:srgbClr val="0F6FC6">
                      <a:tint val="52000"/>
                      <a:satMod val="300000"/>
                    </a:srgbClr>
                  </a:gs>
                  <a:gs pos="50000">
                    <a:srgbClr val="0F6FC6">
                      <a:shade val="20000"/>
                      <a:satMod val="300000"/>
                    </a:srgbClr>
                  </a:gs>
                  <a:gs pos="79000">
                    <a:srgbClr val="0F6FC6">
                      <a:tint val="52000"/>
                      <a:satMod val="300000"/>
                    </a:srgbClr>
                  </a:gs>
                  <a:gs pos="100000">
                    <a:srgbClr val="0F6FC6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/>
            <a:endParaRPr lang="en-US" altLang="zh-CN" sz="2800" b="1" dirty="0" smtClean="0">
              <a:ln w="10541" cmpd="sng">
                <a:solidFill>
                  <a:srgbClr val="0F6FC6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0F6FC6">
                      <a:tint val="40000"/>
                      <a:satMod val="250000"/>
                    </a:srgbClr>
                  </a:gs>
                  <a:gs pos="9000">
                    <a:srgbClr val="0F6FC6">
                      <a:tint val="52000"/>
                      <a:satMod val="300000"/>
                    </a:srgbClr>
                  </a:gs>
                  <a:gs pos="50000">
                    <a:srgbClr val="0F6FC6">
                      <a:shade val="20000"/>
                      <a:satMod val="300000"/>
                    </a:srgbClr>
                  </a:gs>
                  <a:gs pos="79000">
                    <a:srgbClr val="0F6FC6">
                      <a:tint val="52000"/>
                      <a:satMod val="300000"/>
                    </a:srgbClr>
                  </a:gs>
                  <a:gs pos="100000">
                    <a:srgbClr val="0F6FC6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928670"/>
            <a:ext cx="77588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黑体" panose="02010609060101010101" pitchFamily="2" charset="-122"/>
                <a:ea typeface="黑体" panose="02010609060101010101" pitchFamily="2" charset="-122"/>
              </a:rPr>
              <a:t>（一）透过调查问卷数据看学生眼中的部编教材</a:t>
            </a:r>
            <a:endParaRPr lang="zh-CN" alt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6" name="图片 5" descr="FullSizeRender(8)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1500174"/>
            <a:ext cx="9144000" cy="4870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357158" y="1285860"/>
          <a:ext cx="9358378" cy="4876800"/>
        </p:xfrm>
        <a:graphic>
          <a:graphicData uri="http://schemas.openxmlformats.org/drawingml/2006/table">
            <a:tbl>
              <a:tblPr/>
              <a:tblGrid>
                <a:gridCol w="2428892"/>
                <a:gridCol w="1428760"/>
                <a:gridCol w="1431046"/>
                <a:gridCol w="2135974"/>
                <a:gridCol w="260815"/>
                <a:gridCol w="150783"/>
                <a:gridCol w="1522108"/>
              </a:tblGrid>
              <a:tr h="257175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0" dirty="0"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　一</a:t>
                      </a:r>
                      <a:endParaRPr lang="zh-CN" sz="2400" b="1" kern="100" dirty="0"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rowSpan="2" gridSpan="2">
                  <a:txBody>
                    <a:bodyPr/>
                    <a:lstStyle/>
                    <a:p>
                      <a:endParaRPr lang="zh-CN" sz="2400" b="1" kern="10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5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 </a:t>
                      </a:r>
                      <a:endParaRPr lang="zh-CN" sz="105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175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0" dirty="0"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　你对这篇文章的态度</a:t>
                      </a:r>
                      <a:endParaRPr lang="zh-CN" sz="2400" b="1" kern="100" dirty="0"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vMerge="1" gridSpan="2">
                  <a:tcPr/>
                </a:tc>
                <a:tc vMerge="1" hMerge="1"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5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 </a:t>
                      </a:r>
                      <a:endParaRPr lang="zh-CN" sz="105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17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                 </a:t>
                      </a:r>
                      <a:r>
                        <a:rPr lang="zh-CN" sz="2400" b="1" kern="0" dirty="0"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喜欢</a:t>
                      </a:r>
                      <a:endParaRPr lang="zh-CN" sz="2400" b="1" kern="100" dirty="0"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0" dirty="0"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一般</a:t>
                      </a:r>
                      <a:endParaRPr lang="zh-CN" sz="2400" b="1" kern="100" dirty="0"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0"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不喜欢</a:t>
                      </a:r>
                      <a:endParaRPr lang="zh-CN" sz="2400" b="1" kern="100"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endParaRPr lang="zh-CN" sz="2400" b="1" kern="10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 gridSpan="2">
                  <a:txBody>
                    <a:bodyPr/>
                    <a:lstStyle/>
                    <a:p>
                      <a:endParaRPr lang="zh-CN" sz="2400" b="1" kern="10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 hMerge="1"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0" dirty="0"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篇目</a:t>
                      </a:r>
                      <a:endParaRPr lang="zh-CN" sz="2400" b="1" kern="100" dirty="0"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A</a:t>
                      </a:r>
                      <a:endParaRPr lang="zh-CN" sz="2400" b="1" kern="100" dirty="0"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B</a:t>
                      </a:r>
                      <a:endParaRPr lang="zh-CN" sz="2400" b="1" kern="100" dirty="0"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0"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C</a:t>
                      </a:r>
                      <a:endParaRPr lang="zh-CN" sz="2400" b="1" kern="100"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  <a:tc vMerge="1" gridSpan="2">
                  <a:tcPr/>
                </a:tc>
                <a:tc vMerge="1" hMerge="1"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400" b="1" kern="0" dirty="0"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《伟大的悲剧》</a:t>
                      </a:r>
                      <a:endParaRPr lang="zh-CN" sz="2400" b="1" kern="100" dirty="0"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32</a:t>
                      </a:r>
                      <a:endParaRPr lang="zh-CN" sz="2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16</a:t>
                      </a:r>
                      <a:endParaRPr lang="zh-CN" sz="2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endParaRPr lang="zh-CN" sz="28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  <a:tc vMerge="1" gridSpan="2">
                  <a:tcPr/>
                </a:tc>
                <a:tc vMerge="1" hMerge="1"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0" dirty="0"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所占比例</a:t>
                      </a:r>
                      <a:endParaRPr lang="zh-CN" sz="2400" b="1" kern="100" dirty="0"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64%</a:t>
                      </a:r>
                      <a:endParaRPr lang="zh-CN" sz="2800" b="1" kern="100" dirty="0">
                        <a:solidFill>
                          <a:srgbClr val="FF0000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32%</a:t>
                      </a:r>
                      <a:endParaRPr lang="zh-CN" sz="2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4%</a:t>
                      </a:r>
                      <a:endParaRPr lang="zh-CN" sz="2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  <a:tc vMerge="1" gridSpan="2">
                  <a:tcPr/>
                </a:tc>
                <a:tc vMerge="1" hMerge="1"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400" b="1" kern="0" dirty="0"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《太空一日》</a:t>
                      </a:r>
                      <a:endParaRPr lang="zh-CN" sz="2400" b="1" kern="100" dirty="0"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27</a:t>
                      </a:r>
                      <a:endParaRPr lang="zh-CN" sz="28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21</a:t>
                      </a:r>
                      <a:endParaRPr lang="zh-CN" sz="2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endParaRPr lang="zh-CN" sz="2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  <a:tc vMerge="1" gridSpan="2">
                  <a:tcPr/>
                </a:tc>
                <a:tc vMerge="1" hMerge="1"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0" dirty="0"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所占比例</a:t>
                      </a:r>
                      <a:endParaRPr lang="zh-CN" sz="2400" b="1" kern="100" dirty="0"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54%</a:t>
                      </a:r>
                      <a:endParaRPr lang="zh-CN" sz="2800" b="1" kern="100" dirty="0">
                        <a:solidFill>
                          <a:srgbClr val="FF0000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42%</a:t>
                      </a:r>
                      <a:endParaRPr lang="zh-CN" sz="2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4%</a:t>
                      </a:r>
                      <a:endParaRPr lang="zh-CN" sz="2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  <a:tc vMerge="1" gridSpan="2">
                  <a:tcPr/>
                </a:tc>
                <a:tc vMerge="1" hMerge="1"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400" b="1" kern="0" dirty="0"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《带上她的眼睛》</a:t>
                      </a:r>
                      <a:endParaRPr lang="zh-CN" sz="2400" b="1" kern="100" dirty="0"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</a:t>
                      </a:r>
                      <a:endParaRPr lang="zh-CN" sz="28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28</a:t>
                      </a:r>
                      <a:endParaRPr lang="zh-CN" sz="28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endParaRPr lang="zh-CN" sz="2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  <a:tc vMerge="1" gridSpan="2">
                  <a:tcPr/>
                </a:tc>
                <a:tc vMerge="1" hMerge="1"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0" dirty="0"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所占比例</a:t>
                      </a:r>
                      <a:endParaRPr lang="zh-CN" sz="2400" b="1" kern="100" dirty="0"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40%</a:t>
                      </a:r>
                      <a:endParaRPr lang="zh-CN" sz="2800" b="1" kern="100" dirty="0">
                        <a:solidFill>
                          <a:srgbClr val="FF0000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56%</a:t>
                      </a:r>
                      <a:endParaRPr lang="zh-CN" sz="28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4%</a:t>
                      </a:r>
                      <a:endParaRPr lang="zh-CN" sz="2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/>
                        </a:rPr>
                        <a:t> </a:t>
                      </a:r>
                      <a:endParaRPr lang="zh-CN" sz="2400" b="1" kern="100"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/>
                </a:tc>
                <a:tc hMerge="1"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400" b="1" kern="0" dirty="0"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《河中石兽》</a:t>
                      </a:r>
                      <a:endParaRPr lang="zh-CN" sz="2400" b="1" kern="100" dirty="0"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25</a:t>
                      </a:r>
                      <a:endParaRPr lang="zh-CN" sz="28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21</a:t>
                      </a:r>
                      <a:endParaRPr lang="zh-CN" sz="28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endParaRPr lang="zh-CN" sz="2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/>
                        </a:rPr>
                        <a:t> </a:t>
                      </a:r>
                      <a:endParaRPr lang="zh-CN" sz="2400" b="1" kern="100" dirty="0"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/>
                </a:tc>
                <a:tc hMerge="1"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0" dirty="0"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所占比例</a:t>
                      </a:r>
                      <a:endParaRPr lang="zh-CN" sz="2400" b="1" kern="100" dirty="0"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50%</a:t>
                      </a:r>
                      <a:endParaRPr lang="zh-CN" sz="2800" b="1" kern="100" dirty="0">
                        <a:solidFill>
                          <a:srgbClr val="FF0000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42%</a:t>
                      </a:r>
                      <a:endParaRPr lang="zh-CN" sz="28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8%</a:t>
                      </a:r>
                      <a:endParaRPr lang="zh-CN" sz="2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/>
                        </a:rPr>
                        <a:t> </a:t>
                      </a:r>
                      <a:endParaRPr lang="zh-CN" sz="2400" b="1" kern="100" dirty="0"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00034" y="714356"/>
            <a:ext cx="8233344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试验样本班</a:t>
            </a:r>
            <a:r>
              <a:rPr kumimoji="0" lang="zh-CN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·</a:t>
            </a: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学生调查问卷</a:t>
            </a:r>
            <a:r>
              <a:rPr kumimoji="0" lang="zh-CN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·</a:t>
            </a: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七（下）第六单元</a:t>
            </a:r>
            <a:endParaRPr kumimoji="0" 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1071538" y="5214950"/>
            <a:ext cx="2643206" cy="6286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单元导语中</a:t>
            </a:r>
            <a:endParaRPr lang="zh-CN" altLang="en-US" sz="2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071934" y="5214950"/>
            <a:ext cx="4286280" cy="6286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课文、习题、补白等设计中</a:t>
            </a:r>
            <a:endParaRPr lang="zh-CN" altLang="en-US" sz="2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3" name="下箭头 12"/>
          <p:cNvSpPr/>
          <p:nvPr/>
        </p:nvSpPr>
        <p:spPr>
          <a:xfrm>
            <a:off x="2285984" y="4357694"/>
            <a:ext cx="48463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下箭头 13"/>
          <p:cNvSpPr/>
          <p:nvPr/>
        </p:nvSpPr>
        <p:spPr>
          <a:xfrm>
            <a:off x="6072198" y="4429132"/>
            <a:ext cx="48463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1071538" y="3214686"/>
            <a:ext cx="700092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教材中语文素养构成的知识点、能力点的分布</a:t>
            </a:r>
            <a:endParaRPr lang="zh-CN" altLang="en-US" sz="2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071538" y="1571612"/>
            <a:ext cx="700092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建构适合中小学语文素养体系</a:t>
            </a:r>
            <a:endParaRPr lang="zh-CN" altLang="en-US" sz="2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7" name="下箭头 16"/>
          <p:cNvSpPr/>
          <p:nvPr/>
        </p:nvSpPr>
        <p:spPr>
          <a:xfrm>
            <a:off x="4071934" y="2571744"/>
            <a:ext cx="48463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0" y="571484"/>
          <a:ext cx="8929718" cy="5929349"/>
        </p:xfrm>
        <a:graphic>
          <a:graphicData uri="http://schemas.openxmlformats.org/drawingml/2006/table">
            <a:tbl>
              <a:tblPr/>
              <a:tblGrid>
                <a:gridCol w="2324938"/>
                <a:gridCol w="1889872"/>
                <a:gridCol w="1857388"/>
                <a:gridCol w="2857520"/>
              </a:tblGrid>
              <a:tr h="628801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0" dirty="0">
                          <a:latin typeface="Calibri" panose="020F0502020204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七</a:t>
                      </a:r>
                      <a:endParaRPr lang="zh-CN" sz="105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628801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0" dirty="0"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对于课文后补白性的文字，你的处理是</a:t>
                      </a:r>
                      <a:endParaRPr lang="zh-CN" sz="2400" b="1" kern="100" dirty="0"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62880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0"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                 </a:t>
                      </a:r>
                      <a:r>
                        <a:rPr lang="zh-CN" sz="2400" b="1" kern="0"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随便一看</a:t>
                      </a:r>
                      <a:endParaRPr lang="zh-CN" sz="2400" b="1" kern="100"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0" dirty="0"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认真阅读</a:t>
                      </a:r>
                      <a:endParaRPr lang="zh-CN" sz="2400" b="1" kern="100" dirty="0"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0"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从来不注意</a:t>
                      </a:r>
                      <a:endParaRPr lang="zh-CN" sz="2400" b="1" kern="100"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1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0"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篇目</a:t>
                      </a:r>
                      <a:endParaRPr lang="zh-CN" sz="2400" b="1" kern="100"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0"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A</a:t>
                      </a:r>
                      <a:endParaRPr lang="zh-CN" sz="2400" b="1" kern="100"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0"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B</a:t>
                      </a:r>
                      <a:endParaRPr lang="zh-CN" sz="2400" b="1" kern="100"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C</a:t>
                      </a:r>
                      <a:endParaRPr lang="zh-CN" sz="2400" b="1" kern="100" dirty="0"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1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400" b="1" kern="0" dirty="0"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《伟大的悲剧》</a:t>
                      </a:r>
                      <a:endParaRPr lang="zh-CN" sz="2400" b="1" kern="100" dirty="0"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11</a:t>
                      </a:r>
                      <a:endParaRPr lang="zh-CN" sz="2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35</a:t>
                      </a:r>
                      <a:endParaRPr lang="zh-CN" sz="28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endParaRPr lang="zh-CN" sz="28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1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0"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所占比例</a:t>
                      </a:r>
                      <a:endParaRPr lang="zh-CN" sz="2400" b="1" kern="100"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22%</a:t>
                      </a:r>
                      <a:endParaRPr lang="zh-CN" sz="2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70%</a:t>
                      </a:r>
                      <a:endParaRPr lang="zh-CN" sz="2800" b="1" kern="100" dirty="0">
                        <a:solidFill>
                          <a:srgbClr val="FF0000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8%</a:t>
                      </a:r>
                      <a:endParaRPr lang="zh-CN" sz="28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1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400" b="1" kern="0"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《太空一日》</a:t>
                      </a:r>
                      <a:endParaRPr lang="zh-CN" sz="2400" b="1" kern="100"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17</a:t>
                      </a:r>
                      <a:endParaRPr lang="zh-CN" sz="2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33</a:t>
                      </a:r>
                      <a:endParaRPr lang="zh-CN" sz="2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zh-CN" sz="28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1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0"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所占比例</a:t>
                      </a:r>
                      <a:endParaRPr lang="zh-CN" sz="2400" b="1" kern="100"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34%</a:t>
                      </a:r>
                      <a:endParaRPr lang="zh-CN" sz="2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66%</a:t>
                      </a:r>
                      <a:endParaRPr lang="zh-CN" sz="2800" b="1" kern="100" dirty="0">
                        <a:solidFill>
                          <a:srgbClr val="FF0000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zh-CN" sz="28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1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400" b="1" kern="0"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《带上她的眼睛》</a:t>
                      </a:r>
                      <a:endParaRPr lang="zh-CN" sz="2400" b="1" kern="100"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16</a:t>
                      </a:r>
                      <a:endParaRPr lang="zh-CN" sz="2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32</a:t>
                      </a:r>
                      <a:endParaRPr lang="zh-CN" sz="2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endParaRPr lang="zh-CN" sz="28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1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0"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所占比例</a:t>
                      </a:r>
                      <a:endParaRPr lang="zh-CN" sz="2400" b="1" kern="100"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32%</a:t>
                      </a:r>
                      <a:endParaRPr lang="zh-CN" sz="28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64%</a:t>
                      </a:r>
                      <a:endParaRPr lang="zh-CN" sz="2800" b="1" kern="100" dirty="0">
                        <a:solidFill>
                          <a:srgbClr val="FF0000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4%</a:t>
                      </a:r>
                      <a:endParaRPr lang="zh-CN" sz="2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1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400" b="1" kern="0"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《河中石兽》</a:t>
                      </a:r>
                      <a:endParaRPr lang="zh-CN" sz="2400" b="1" kern="100"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18</a:t>
                      </a:r>
                      <a:endParaRPr lang="zh-CN" sz="28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32</a:t>
                      </a:r>
                      <a:endParaRPr lang="zh-CN" sz="2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zh-CN" sz="2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7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0"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所占比例</a:t>
                      </a:r>
                      <a:endParaRPr lang="zh-CN" sz="2400" b="1" kern="100"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36%</a:t>
                      </a:r>
                      <a:endParaRPr lang="zh-CN" sz="28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64%</a:t>
                      </a:r>
                      <a:endParaRPr lang="zh-CN" sz="2800" b="1" kern="100" dirty="0">
                        <a:solidFill>
                          <a:srgbClr val="FF0000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zh-CN" sz="2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357158" y="1285860"/>
          <a:ext cx="9358378" cy="4876800"/>
        </p:xfrm>
        <a:graphic>
          <a:graphicData uri="http://schemas.openxmlformats.org/drawingml/2006/table">
            <a:tbl>
              <a:tblPr/>
              <a:tblGrid>
                <a:gridCol w="2428892"/>
                <a:gridCol w="1428760"/>
                <a:gridCol w="1431046"/>
                <a:gridCol w="2135974"/>
                <a:gridCol w="260815"/>
                <a:gridCol w="150783"/>
                <a:gridCol w="1522108"/>
              </a:tblGrid>
              <a:tr h="257175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0" dirty="0"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　一</a:t>
                      </a:r>
                      <a:endParaRPr lang="zh-CN" sz="2400" b="1" kern="100" dirty="0"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rowSpan="2" gridSpan="2">
                  <a:txBody>
                    <a:bodyPr/>
                    <a:lstStyle/>
                    <a:p>
                      <a:endParaRPr lang="zh-CN" sz="2400" b="1" kern="10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5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 </a:t>
                      </a:r>
                      <a:endParaRPr lang="zh-CN" sz="105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175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0" dirty="0"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　你对这篇文章的态度</a:t>
                      </a:r>
                      <a:endParaRPr lang="zh-CN" sz="2400" b="1" kern="100" dirty="0"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vMerge="1" gridSpan="2">
                  <a:tcPr/>
                </a:tc>
                <a:tc vMerge="1" hMerge="1"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5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 </a:t>
                      </a:r>
                      <a:endParaRPr lang="zh-CN" sz="105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17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                 </a:t>
                      </a:r>
                      <a:r>
                        <a:rPr lang="zh-CN" sz="2400" b="1" kern="0" dirty="0"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喜欢</a:t>
                      </a:r>
                      <a:endParaRPr lang="zh-CN" sz="2400" b="1" kern="100" dirty="0"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0" dirty="0"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一般</a:t>
                      </a:r>
                      <a:endParaRPr lang="zh-CN" sz="2400" b="1" kern="100" dirty="0"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0"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不喜欢</a:t>
                      </a:r>
                      <a:endParaRPr lang="zh-CN" sz="2400" b="1" kern="100"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endParaRPr lang="zh-CN" sz="2400" b="1" kern="10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 gridSpan="2">
                  <a:txBody>
                    <a:bodyPr/>
                    <a:lstStyle/>
                    <a:p>
                      <a:endParaRPr lang="zh-CN" sz="2400" b="1" kern="10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 hMerge="1"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0" dirty="0"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篇目</a:t>
                      </a:r>
                      <a:endParaRPr lang="zh-CN" sz="2400" b="1" kern="100" dirty="0"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A</a:t>
                      </a:r>
                      <a:endParaRPr lang="zh-CN" sz="2400" b="1" kern="100" dirty="0"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B</a:t>
                      </a:r>
                      <a:endParaRPr lang="zh-CN" sz="2400" b="1" kern="100" dirty="0"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0"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C</a:t>
                      </a:r>
                      <a:endParaRPr lang="zh-CN" sz="2400" b="1" kern="100"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  <a:tc vMerge="1" gridSpan="2">
                  <a:tcPr/>
                </a:tc>
                <a:tc vMerge="1" hMerge="1"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400" b="1" kern="0" dirty="0"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《伟大的悲剧》</a:t>
                      </a:r>
                      <a:endParaRPr lang="zh-CN" sz="2400" b="1" kern="100" dirty="0"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32</a:t>
                      </a:r>
                      <a:endParaRPr lang="zh-CN" sz="2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16</a:t>
                      </a:r>
                      <a:endParaRPr lang="zh-CN" sz="2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endParaRPr lang="zh-CN" sz="28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  <a:tc vMerge="1" gridSpan="2">
                  <a:tcPr/>
                </a:tc>
                <a:tc vMerge="1" hMerge="1"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0" dirty="0"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所占比例</a:t>
                      </a:r>
                      <a:endParaRPr lang="zh-CN" sz="2400" b="1" kern="100" dirty="0"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64%</a:t>
                      </a:r>
                      <a:endParaRPr lang="zh-CN" sz="2800" b="1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32%</a:t>
                      </a:r>
                      <a:endParaRPr lang="zh-CN" sz="2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4%</a:t>
                      </a:r>
                      <a:endParaRPr lang="zh-CN" sz="2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  <a:tc vMerge="1" gridSpan="2">
                  <a:tcPr/>
                </a:tc>
                <a:tc vMerge="1" hMerge="1"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400" b="1" kern="0" dirty="0"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《太空一日》</a:t>
                      </a:r>
                      <a:endParaRPr lang="zh-CN" sz="2400" b="1" kern="100" dirty="0"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27</a:t>
                      </a:r>
                      <a:endParaRPr lang="zh-CN" sz="28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21</a:t>
                      </a:r>
                      <a:endParaRPr lang="zh-CN" sz="2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endParaRPr lang="zh-CN" sz="2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  <a:tc vMerge="1" gridSpan="2">
                  <a:tcPr/>
                </a:tc>
                <a:tc vMerge="1" hMerge="1"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0" dirty="0"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所占比例</a:t>
                      </a:r>
                      <a:endParaRPr lang="zh-CN" sz="2400" b="1" kern="100" dirty="0"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54%</a:t>
                      </a:r>
                      <a:endParaRPr lang="zh-CN" sz="2800" b="1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42%</a:t>
                      </a:r>
                      <a:endParaRPr lang="zh-CN" sz="2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4%</a:t>
                      </a:r>
                      <a:endParaRPr lang="zh-CN" sz="2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  <a:tc vMerge="1" gridSpan="2">
                  <a:tcPr/>
                </a:tc>
                <a:tc vMerge="1" hMerge="1"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400" b="1" kern="0" dirty="0"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《带上她的眼睛》</a:t>
                      </a:r>
                      <a:endParaRPr lang="zh-CN" sz="2400" b="1" kern="100" dirty="0"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</a:t>
                      </a:r>
                      <a:endParaRPr lang="zh-CN" sz="28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28</a:t>
                      </a:r>
                      <a:endParaRPr lang="zh-CN" sz="28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endParaRPr lang="zh-CN" sz="2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  <a:tc vMerge="1" gridSpan="2">
                  <a:tcPr/>
                </a:tc>
                <a:tc vMerge="1" hMerge="1"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0" dirty="0"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所占比例</a:t>
                      </a:r>
                      <a:endParaRPr lang="zh-CN" sz="2400" b="1" kern="100" dirty="0"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40%</a:t>
                      </a:r>
                      <a:endParaRPr lang="zh-CN" sz="2800" b="1" kern="100" dirty="0">
                        <a:solidFill>
                          <a:srgbClr val="FF0000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56%</a:t>
                      </a:r>
                      <a:endParaRPr lang="zh-CN" sz="28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4%</a:t>
                      </a:r>
                      <a:endParaRPr lang="zh-CN" sz="2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/>
                        </a:rPr>
                        <a:t> </a:t>
                      </a:r>
                      <a:endParaRPr lang="zh-CN" sz="2400" b="1" kern="100"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/>
                </a:tc>
                <a:tc hMerge="1"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400" b="1" kern="0" dirty="0"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《河中石兽》</a:t>
                      </a:r>
                      <a:endParaRPr lang="zh-CN" sz="2400" b="1" kern="100" dirty="0"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25</a:t>
                      </a:r>
                      <a:endParaRPr lang="zh-CN" sz="28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21</a:t>
                      </a:r>
                      <a:endParaRPr lang="zh-CN" sz="28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endParaRPr lang="zh-CN" sz="2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/>
                        </a:rPr>
                        <a:t> </a:t>
                      </a:r>
                      <a:endParaRPr lang="zh-CN" sz="2400" b="1" kern="100" dirty="0"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/>
                </a:tc>
                <a:tc hMerge="1"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0" dirty="0"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所占比例</a:t>
                      </a:r>
                      <a:endParaRPr lang="zh-CN" sz="2400" b="1" kern="100" dirty="0"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50%</a:t>
                      </a:r>
                      <a:endParaRPr lang="zh-CN" sz="2800" b="1" kern="100" dirty="0">
                        <a:solidFill>
                          <a:srgbClr val="FF0000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42%</a:t>
                      </a:r>
                      <a:endParaRPr lang="zh-CN" sz="28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8%</a:t>
                      </a:r>
                      <a:endParaRPr lang="zh-CN" sz="2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/>
                        </a:rPr>
                        <a:t> </a:t>
                      </a:r>
                      <a:endParaRPr lang="zh-CN" sz="2400" b="1" kern="100" dirty="0"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00034" y="714356"/>
            <a:ext cx="8233344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试验样本班</a:t>
            </a:r>
            <a:r>
              <a:rPr kumimoji="0" lang="zh-CN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·</a:t>
            </a: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学生调查问卷</a:t>
            </a:r>
            <a:r>
              <a:rPr kumimoji="0" lang="zh-CN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·</a:t>
            </a: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七（下）第六单元</a:t>
            </a:r>
            <a:endParaRPr kumimoji="0" 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000100" y="2571744"/>
            <a:ext cx="171451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prstClr val="white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阅读方法</a:t>
            </a:r>
            <a:endParaRPr lang="zh-CN" altLang="en-US" dirty="0"/>
          </a:p>
        </p:txBody>
      </p:sp>
      <p:sp>
        <p:nvSpPr>
          <p:cNvPr id="11" name="圆角矩形 10"/>
          <p:cNvSpPr/>
          <p:nvPr/>
        </p:nvSpPr>
        <p:spPr>
          <a:xfrm rot="5400000">
            <a:off x="-513774" y="4014180"/>
            <a:ext cx="2026348" cy="713112"/>
          </a:xfrm>
          <a:prstGeom prst="roundRect">
            <a:avLst>
              <a:gd name="adj" fmla="val 219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400" b="1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/>
            <a:endParaRPr lang="zh-CN" altLang="en-US" sz="2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28662" y="5429264"/>
            <a:ext cx="171451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prstClr val="white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阅读策略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3286116" y="2571744"/>
            <a:ext cx="257176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prstClr val="white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七年级上册</a:t>
            </a:r>
            <a:endParaRPr lang="en-US" altLang="zh-CN" sz="2400" b="1" dirty="0" smtClean="0">
              <a:solidFill>
                <a:prstClr val="white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/>
            <a:r>
              <a:rPr lang="zh-CN" altLang="en-US" sz="2400" b="1" dirty="0" smtClean="0">
                <a:solidFill>
                  <a:prstClr val="white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是朗读和默读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4282" y="3714752"/>
            <a:ext cx="553998" cy="130420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能力培养</a:t>
            </a:r>
            <a:endParaRPr lang="zh-CN" altLang="en-US" sz="24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572232" y="2571744"/>
            <a:ext cx="257176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prstClr val="white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七年级下册</a:t>
            </a:r>
            <a:endParaRPr lang="en-US" altLang="zh-CN" sz="2400" b="1" dirty="0" smtClean="0">
              <a:solidFill>
                <a:prstClr val="white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/>
            <a:r>
              <a:rPr lang="zh-CN" altLang="en-US" sz="2400" b="1" dirty="0" smtClean="0">
                <a:solidFill>
                  <a:prstClr val="white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是精读和略读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3214678" y="5429264"/>
            <a:ext cx="257176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整体感知、品味语句、概括中心</a:t>
            </a:r>
            <a:endParaRPr lang="zh-CN" altLang="en-US" sz="2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572232" y="5429264"/>
            <a:ext cx="257176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比较阅读、质疑阅读</a:t>
            </a:r>
            <a:endParaRPr lang="zh-CN" altLang="en-US" sz="2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8" name="右箭头 17"/>
          <p:cNvSpPr/>
          <p:nvPr/>
        </p:nvSpPr>
        <p:spPr>
          <a:xfrm rot="19614319">
            <a:off x="838732" y="337105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右箭头 19"/>
          <p:cNvSpPr/>
          <p:nvPr/>
        </p:nvSpPr>
        <p:spPr>
          <a:xfrm rot="1720363">
            <a:off x="842062" y="484845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右箭头 20"/>
          <p:cNvSpPr/>
          <p:nvPr/>
        </p:nvSpPr>
        <p:spPr>
          <a:xfrm rot="21435200">
            <a:off x="2725877" y="2657376"/>
            <a:ext cx="60403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右箭头 21"/>
          <p:cNvSpPr/>
          <p:nvPr/>
        </p:nvSpPr>
        <p:spPr>
          <a:xfrm rot="21435200">
            <a:off x="2583001" y="5586334"/>
            <a:ext cx="60403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右箭头 22"/>
          <p:cNvSpPr/>
          <p:nvPr/>
        </p:nvSpPr>
        <p:spPr>
          <a:xfrm rot="21435200">
            <a:off x="5869149" y="5586334"/>
            <a:ext cx="60403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右箭头 23"/>
          <p:cNvSpPr/>
          <p:nvPr/>
        </p:nvSpPr>
        <p:spPr>
          <a:xfrm rot="21435200">
            <a:off x="5940587" y="2657377"/>
            <a:ext cx="60403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左右箭头 24"/>
          <p:cNvSpPr/>
          <p:nvPr/>
        </p:nvSpPr>
        <p:spPr>
          <a:xfrm rot="5400000">
            <a:off x="3456994" y="4115378"/>
            <a:ext cx="2000264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左右箭头 25"/>
          <p:cNvSpPr/>
          <p:nvPr/>
        </p:nvSpPr>
        <p:spPr>
          <a:xfrm rot="5400000">
            <a:off x="6743142" y="4115378"/>
            <a:ext cx="2000264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0" y="714356"/>
            <a:ext cx="84802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黑体" panose="02010609060101010101" pitchFamily="2" charset="-122"/>
                <a:ea typeface="黑体" panose="02010609060101010101" pitchFamily="2" charset="-122"/>
              </a:rPr>
              <a:t>（二）从试教者的角度谈部编教材的变化及使用建议</a:t>
            </a:r>
            <a:endParaRPr lang="zh-CN" alt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0" y="1428736"/>
            <a:ext cx="92031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黑体" panose="02010609060101010101" pitchFamily="2" charset="-122"/>
                <a:ea typeface="黑体" panose="02010609060101010101" pitchFamily="2" charset="-122"/>
              </a:rPr>
              <a:t>变化</a:t>
            </a:r>
            <a:r>
              <a:rPr lang="en-US" altLang="zh-C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黑体" panose="02010609060101010101" pitchFamily="2" charset="-122"/>
                <a:ea typeface="黑体" panose="02010609060101010101" pitchFamily="2" charset="-122"/>
              </a:rPr>
              <a:t>1.</a:t>
            </a:r>
            <a:r>
              <a:rPr lang="zh-CN" alt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黑体" panose="02010609060101010101" pitchFamily="2" charset="-122"/>
                <a:ea typeface="黑体" panose="02010609060101010101" pitchFamily="2" charset="-122"/>
              </a:rPr>
              <a:t>教学内容及方法确立性增强，便于教，也便于学。</a:t>
            </a:r>
            <a:endParaRPr lang="zh-CN" alt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928670"/>
            <a:ext cx="92031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黑体" panose="02010609060101010101" pitchFamily="2" charset="-122"/>
                <a:ea typeface="黑体" panose="02010609060101010101" pitchFamily="2" charset="-122"/>
              </a:rPr>
              <a:t>变化</a:t>
            </a:r>
            <a:r>
              <a:rPr lang="en-US" altLang="zh-C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黑体" panose="02010609060101010101" pitchFamily="2" charset="-122"/>
                <a:ea typeface="黑体" panose="02010609060101010101" pitchFamily="2" charset="-122"/>
              </a:rPr>
              <a:t>1.</a:t>
            </a:r>
            <a:r>
              <a:rPr lang="zh-CN" alt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黑体" panose="02010609060101010101" pitchFamily="2" charset="-122"/>
                <a:ea typeface="黑体" panose="02010609060101010101" pitchFamily="2" charset="-122"/>
              </a:rPr>
              <a:t>教学内容及方法确立性增强，便于教，也便于学。</a:t>
            </a:r>
            <a:endParaRPr lang="zh-CN" alt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9" name="图片 8" descr="FullSizeRender(6)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1643050"/>
            <a:ext cx="9144000" cy="2786082"/>
          </a:xfrm>
          <a:prstGeom prst="rect">
            <a:avLst/>
          </a:prstGeom>
        </p:spPr>
      </p:pic>
      <p:pic>
        <p:nvPicPr>
          <p:cNvPr id="10" name="图片 9" descr="FullSizeRender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643318" y="928690"/>
            <a:ext cx="1857365" cy="9144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714356"/>
            <a:ext cx="884088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黑体" panose="02010609060101010101" pitchFamily="2" charset="-122"/>
                <a:ea typeface="黑体" panose="02010609060101010101" pitchFamily="2" charset="-122"/>
              </a:rPr>
              <a:t>试教中发现：以往备课的惯性思维，导致忽略单元目标</a:t>
            </a:r>
            <a:endParaRPr lang="en-US" altLang="zh-CN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/>
            <a:r>
              <a:rPr lang="zh-CN" alt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黑体" panose="02010609060101010101" pitchFamily="2" charset="-122"/>
                <a:ea typeface="黑体" panose="02010609060101010101" pitchFamily="2" charset="-122"/>
              </a:rPr>
              <a:t>及课后练习题</a:t>
            </a:r>
            <a:endParaRPr lang="zh-CN" alt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283" y="3714752"/>
            <a:ext cx="553998" cy="100123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力培养</a:t>
            </a:r>
            <a:endParaRPr lang="zh-CN" altLang="en-US" sz="24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4" name="图片 3" descr="AE210247EE7479E95B1B032EDF58B8EB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57158" y="1857364"/>
            <a:ext cx="3857651" cy="5000636"/>
          </a:xfrm>
          <a:prstGeom prst="rect">
            <a:avLst/>
          </a:prstGeom>
        </p:spPr>
      </p:pic>
      <p:pic>
        <p:nvPicPr>
          <p:cNvPr id="5" name="图片 4" descr="t013485c16e09990ee9_size=268x3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1857364"/>
            <a:ext cx="4000496" cy="5000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1783</Words>
  <Application>WPS 演示</Application>
  <PresentationFormat>全屏显示(4:3)</PresentationFormat>
  <Paragraphs>446</Paragraphs>
  <Slides>16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Arial</vt:lpstr>
      <vt:lpstr>宋体</vt:lpstr>
      <vt:lpstr>Wingdings</vt:lpstr>
      <vt:lpstr>Wingdings 2</vt:lpstr>
      <vt:lpstr>黑体</vt:lpstr>
      <vt:lpstr>Times New Roman</vt:lpstr>
      <vt:lpstr>Calibri</vt:lpstr>
      <vt:lpstr>Calibri</vt:lpstr>
      <vt:lpstr>Times New Roman</vt:lpstr>
      <vt:lpstr>Constantia</vt:lpstr>
      <vt:lpstr>隶书</vt:lpstr>
      <vt:lpstr>微软雅黑</vt:lpstr>
      <vt:lpstr>Wingdings</vt:lpstr>
      <vt:lpstr>流畅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127</cp:revision>
  <dcterms:created xsi:type="dcterms:W3CDTF">2016-08-02T17:08:04Z</dcterms:created>
  <dcterms:modified xsi:type="dcterms:W3CDTF">2016-08-02T17:09:58Z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2052-10.1.0.5850</vt:lpwstr>
  </property>
</Properties>
</file>