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6599-7FB6-42D8-9D53-56AC5A1B5EDF}" type="datetimeFigureOut">
              <a:rPr lang="zh-CN" altLang="en-US" smtClean="0"/>
              <a:pPr/>
              <a:t>2016/8/2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F502-C056-4C5D-802A-ACCD1B5577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800" b="1">
                <a:latin typeface="楷体_GB2312" pitchFamily="49" charset="-122"/>
                <a:ea typeface="楷体_GB2312" pitchFamily="49" charset="-122"/>
              </a:rPr>
              <a:t>部编教材特色及使用心得</a:t>
            </a:r>
            <a:br>
              <a:rPr lang="zh-CN" altLang="en-US" sz="4800" b="1">
                <a:latin typeface="楷体_GB2312" pitchFamily="49" charset="-122"/>
                <a:ea typeface="楷体_GB2312" pitchFamily="49" charset="-122"/>
              </a:rPr>
            </a:br>
            <a:endParaRPr lang="zh-CN" altLang="en-US" sz="4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400800" cy="1752600"/>
          </a:xfrm>
        </p:spPr>
        <p:txBody>
          <a:bodyPr/>
          <a:lstStyle/>
          <a:p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latin typeface="楷体_GB2312" pitchFamily="49" charset="-122"/>
                <a:ea typeface="楷体_GB2312" pitchFamily="49" charset="-122"/>
              </a:rPr>
              <a:t>吉林省教育学院初中语文教研员 张后安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857232"/>
            <a:ext cx="8643998" cy="570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．部编教材的这种变化，将会带来语文教学思维的转变和教学范式的重构。</a:t>
            </a:r>
          </a:p>
          <a:p>
            <a:pPr>
              <a:lnSpc>
                <a:spcPts val="32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．教材品质的提升呼唤教师素质的提升，对教材的重新认识，尤其是对教学重点的学理依据的思考，这是教学之源。对精读和自读教法的区分与实践。</a:t>
            </a:r>
          </a:p>
          <a:p>
            <a:pPr>
              <a:lnSpc>
                <a:spcPts val="32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．教师要重视文本解读，甚至是细读，文本解读是教材二次开发的途径，教师独立解读文本的能力亟待提高。</a:t>
            </a:r>
          </a:p>
          <a:p>
            <a:pPr>
              <a:lnSpc>
                <a:spcPts val="32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．学会使用助读系统、批注和评价体系。批注的设计，以问题的形式，指向阅读文章的方法；过程性评价的设计，有助于自我诊断。</a:t>
            </a:r>
          </a:p>
          <a:p>
            <a:pPr>
              <a:lnSpc>
                <a:spcPts val="32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．较难之处：引导学生关注小说的写作视角及其变化；引导学生评价人物，评价作品；引导学生对作品进行横向联系和比较。从布鲁姆目标分类学的认知维度来看，评价的能力层级要求较高，学习难度较大，要思考如何突破。</a:t>
            </a:r>
          </a:p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4282" y="142852"/>
            <a:ext cx="30718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smtClean="0">
                <a:latin typeface="楷体_GB2312" pitchFamily="49" charset="-122"/>
                <a:ea typeface="楷体_GB2312" pitchFamily="49" charset="-122"/>
                <a:cs typeface="+mj-cs"/>
              </a:rPr>
              <a:t>思考问题：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082660"/>
          </a:xfrm>
        </p:spPr>
        <p:txBody>
          <a:bodyPr>
            <a:normAutofit fontScale="90000"/>
          </a:bodyPr>
          <a:lstStyle/>
          <a:p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一、教材特色</a:t>
            </a:r>
            <a:br>
              <a:rPr lang="zh-CN" altLang="en-US" b="1" smtClean="0">
                <a:latin typeface="楷体_GB2312" pitchFamily="49" charset="-122"/>
                <a:ea typeface="楷体_GB2312" pitchFamily="49" charset="-122"/>
              </a:rPr>
            </a:b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4983179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00"/>
              </a:lnSpc>
              <a:buAutoNum type="arabicPeriod"/>
            </a:pPr>
            <a:r>
              <a:rPr lang="zh-CN" altLang="en-US" smtClean="0"/>
              <a:t>教材编写的指导思想是培养学生的核心素养；</a:t>
            </a:r>
            <a:endParaRPr lang="en-US" altLang="zh-CN" smtClean="0"/>
          </a:p>
          <a:p>
            <a:pPr marL="514350" indent="-514350">
              <a:lnSpc>
                <a:spcPts val="4300"/>
              </a:lnSpc>
              <a:buNone/>
            </a:pPr>
            <a:r>
              <a:rPr lang="en-US" altLang="en-US" smtClean="0"/>
              <a:t>2</a:t>
            </a:r>
            <a:r>
              <a:rPr lang="en-US" altLang="en-US"/>
              <a:t>. </a:t>
            </a:r>
            <a:r>
              <a:rPr lang="zh-CN" altLang="en-US"/>
              <a:t>教材的系统性强，体系更清晰，内容安排全方位立体</a:t>
            </a:r>
            <a:r>
              <a:rPr lang="zh-CN" altLang="en-US" smtClean="0"/>
              <a:t>化；</a:t>
            </a:r>
            <a:endParaRPr lang="en-US" altLang="zh-CN" smtClean="0"/>
          </a:p>
          <a:p>
            <a:pPr marL="514350" indent="-514350">
              <a:lnSpc>
                <a:spcPts val="4300"/>
              </a:lnSpc>
              <a:buNone/>
            </a:pPr>
            <a:r>
              <a:rPr lang="en-US" altLang="en-US"/>
              <a:t>3</a:t>
            </a:r>
            <a:r>
              <a:rPr lang="zh-CN" altLang="en-US"/>
              <a:t>．基于某个话题或功能的单元目标，在设计上依然有主题，主题的价值取向更人性化、更符合学生的认知规律和学生日益增长的智慧，有一定的内在逻</a:t>
            </a:r>
            <a:r>
              <a:rPr lang="zh-CN" altLang="en-US" smtClean="0"/>
              <a:t>辑；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一、教材特色</a:t>
            </a:r>
            <a:r>
              <a:rPr lang="zh-CN" altLang="en-US" smtClean="0"/>
              <a:t/>
            </a:r>
            <a:br>
              <a:rPr lang="zh-CN" altLang="en-US" smtClean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126055"/>
          </a:xfrm>
        </p:spPr>
        <p:txBody>
          <a:bodyPr>
            <a:noAutofit/>
          </a:bodyPr>
          <a:lstStyle/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4</a:t>
            </a:r>
            <a:r>
              <a:rPr lang="zh-CN" altLang="en-US" smtClean="0"/>
              <a:t>．体现篇章意识的建构，包括类型意识、结构意识和内容意识；</a:t>
            </a:r>
            <a:endParaRPr lang="en-US" altLang="en-US" smtClean="0"/>
          </a:p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5</a:t>
            </a:r>
            <a:r>
              <a:rPr lang="zh-CN" altLang="en-US" smtClean="0"/>
              <a:t>．助读系统（单元导语、思考探究与积累拓展）内部联系更加紧密，自成体系，思考探究与积累拓展直接扣住单元目标，使单元目标能够精准落实；</a:t>
            </a:r>
            <a:endParaRPr lang="en-US" altLang="zh-CN" smtClean="0"/>
          </a:p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6</a:t>
            </a:r>
            <a:r>
              <a:rPr lang="zh-CN" altLang="en-US" smtClean="0"/>
              <a:t>．编者重视文本细读；</a:t>
            </a:r>
            <a:endParaRPr lang="en-US" altLang="zh-CN" smtClean="0"/>
          </a:p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7</a:t>
            </a:r>
            <a:r>
              <a:rPr lang="zh-CN" altLang="en-US" smtClean="0"/>
              <a:t>．促进学生探究品质的形成；</a:t>
            </a:r>
            <a:endParaRPr lang="en-US" altLang="zh-CN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/>
          <a:p>
            <a:r>
              <a:rPr lang="zh-CN" altLang="en-US" sz="4000" b="1" smtClean="0">
                <a:latin typeface="楷体_GB2312" pitchFamily="49" charset="-122"/>
                <a:ea typeface="楷体_GB2312" pitchFamily="49" charset="-122"/>
              </a:rPr>
              <a:t>一、教材特色</a:t>
            </a:r>
            <a:endParaRPr lang="zh-CN" altLang="en-US" sz="40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525963"/>
          </a:xfrm>
        </p:spPr>
        <p:txBody>
          <a:bodyPr/>
          <a:lstStyle/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8</a:t>
            </a:r>
            <a:r>
              <a:rPr lang="zh-CN" altLang="en-US" smtClean="0"/>
              <a:t>．由教法向读法的转变；</a:t>
            </a:r>
            <a:endParaRPr lang="en-US" altLang="zh-CN" smtClean="0"/>
          </a:p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9</a:t>
            </a:r>
            <a:r>
              <a:rPr lang="zh-CN" altLang="en-US" smtClean="0"/>
              <a:t>．由静态的陈述性知识向动态的策略性知识（程序性知识）的转变；</a:t>
            </a:r>
            <a:endParaRPr lang="en-US" altLang="zh-CN" smtClean="0"/>
          </a:p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10</a:t>
            </a:r>
            <a:r>
              <a:rPr lang="zh-CN" altLang="en-US" smtClean="0"/>
              <a:t>．以读促写、读写结合理念的体现；</a:t>
            </a:r>
            <a:endParaRPr lang="en-US" altLang="zh-CN" smtClean="0"/>
          </a:p>
          <a:p>
            <a:pPr marL="514350" indent="-514350">
              <a:lnSpc>
                <a:spcPts val="4300"/>
              </a:lnSpc>
              <a:buFont typeface="Arial" pitchFamily="34" charset="0"/>
              <a:buNone/>
            </a:pPr>
            <a:r>
              <a:rPr lang="en-US" altLang="en-US" smtClean="0"/>
              <a:t>11</a:t>
            </a:r>
            <a:r>
              <a:rPr lang="zh-CN" altLang="en-US" smtClean="0"/>
              <a:t>．注重阅读习惯的培养，阅读方法的指导和阅读思维路径的达成。</a:t>
            </a:r>
          </a:p>
          <a:p>
            <a:pPr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二、如何使用</a:t>
            </a:r>
            <a:r>
              <a:rPr lang="zh-CN" altLang="en-US"/>
              <a:t/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06" y="2714620"/>
            <a:ext cx="8715436" cy="250033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sz="3600" b="1" dirty="0" smtClean="0"/>
              <a:t>   突出</a:t>
            </a:r>
            <a:r>
              <a:rPr lang="zh-CN" altLang="en-US" sz="3600" b="1" dirty="0" smtClean="0"/>
              <a:t>特点</a:t>
            </a:r>
            <a:r>
              <a:rPr lang="en-US" altLang="zh-CN" sz="3600" dirty="0" smtClean="0"/>
              <a:t>:</a:t>
            </a:r>
          </a:p>
          <a:p>
            <a:pPr marL="514350" indent="-514350">
              <a:buNone/>
            </a:pPr>
            <a:r>
              <a:rPr lang="zh-CN" altLang="en-US" sz="3600" dirty="0" smtClean="0"/>
              <a:t>   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单元的课文是教读、自读和拓展阅读</a:t>
            </a:r>
            <a:r>
              <a:rPr lang="en-US" altLang="zh-CN" sz="3600" dirty="0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三位一体</a:t>
            </a:r>
            <a:endParaRPr lang="zh-CN" altLang="en-US" sz="36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mtClean="0"/>
              <a:t>  要充分了解部编教材的理念和框架，树立单元教学设计的意识</a:t>
            </a:r>
            <a:endParaRPr lang="zh-CN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5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mtClean="0">
                <a:latin typeface="楷体_GB2312" pitchFamily="49" charset="-122"/>
                <a:ea typeface="楷体_GB2312" pitchFamily="49" charset="-122"/>
                <a:cs typeface="+mj-cs"/>
              </a:rPr>
              <a:t>单元导语</a:t>
            </a:r>
            <a:endParaRPr lang="zh-CN" altLang="en-US" sz="3600" b="1"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857232"/>
            <a:ext cx="885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mtClean="0"/>
              <a:t>  潜藏着语文能力体系，展现了教材整体结构，引导着单元备课方向。引导学生深度阅读，</a:t>
            </a:r>
            <a:r>
              <a:rPr lang="zh-CN" altLang="en-US" sz="2400" b="1" smtClean="0"/>
              <a:t>细读</a:t>
            </a:r>
            <a:r>
              <a:rPr lang="zh-CN" altLang="en-US" sz="240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1857364"/>
            <a:ext cx="8286808" cy="455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文本的创作动机</a:t>
            </a:r>
            <a:r>
              <a:rPr lang="en-US" altLang="zh-CN" sz="240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阿长是个什么样的人？作者为什么  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            要写这个人？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写作视角的变化</a:t>
            </a:r>
            <a:r>
              <a:rPr lang="en-US" altLang="zh-CN" sz="240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写作时的回忆、童年的感受怎么转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             换的，童年的感受中对阿长印象、态度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             的变化，是小纵向；现在的“我”的视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             角的感悟，是大纵向；重读</a:t>
            </a:r>
            <a:r>
              <a:rPr lang="en-US" altLang="zh-CN" sz="240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百草园</a:t>
            </a:r>
            <a:r>
              <a:rPr lang="en-US" altLang="zh-CN" sz="240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，           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             关注视角横向比较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感情的变化</a:t>
            </a:r>
            <a:r>
              <a:rPr lang="en-US" altLang="zh-CN" sz="240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从“憎恶”、“谋死”，到“空前的敬意”，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        到“情有可原，应该我退让”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关键词句的揣摩</a:t>
            </a:r>
            <a:r>
              <a:rPr lang="en-US" altLang="zh-CN" sz="240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那是一个幸运的人对不幸者的愧怍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主题的把握</a:t>
            </a:r>
            <a:r>
              <a:rPr lang="en-US" altLang="zh-CN" sz="240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从平实的语言中体会美，体会人性光辉。</a:t>
            </a:r>
            <a:endParaRPr lang="zh-CN" altLang="en-US" sz="24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14298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自读课文能让学生把学到的阅读方法运用上。老师的作用是导读导学，不是讲解。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85728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smtClean="0">
                <a:latin typeface="楷体_GB2312" pitchFamily="49" charset="-122"/>
                <a:ea typeface="楷体_GB2312" pitchFamily="49" charset="-122"/>
                <a:cs typeface="+mj-cs"/>
              </a:rPr>
              <a:t>对自读课文的处理方式</a:t>
            </a:r>
            <a:endParaRPr lang="zh-CN" altLang="en-US" sz="4000" b="1"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357430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理解性阅读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比如从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阿长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中读出鲁迅的“洞彻</a:t>
            </a:r>
            <a:endParaRPr lang="en-US" altLang="zh-CN" sz="28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              人性的温厚和看透世情的幽默”；</a:t>
            </a:r>
            <a:endParaRPr lang="en-US" altLang="zh-CN" sz="28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批判性阅读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如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老王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中知识分子的高高在上、</a:t>
            </a:r>
            <a:endParaRPr lang="en-US" altLang="zh-CN" sz="28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              自命清高和对弱势群体的蔑视，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台</a:t>
            </a:r>
            <a:endParaRPr lang="en-US" altLang="zh-CN" sz="28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              阶</a:t>
            </a:r>
            <a:r>
              <a:rPr lang="en-US" altLang="zh-CN" sz="280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中父亲一定要高人一等，好面子</a:t>
            </a:r>
            <a:endParaRPr lang="en-US" altLang="zh-CN" sz="28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smtClean="0">
                <a:latin typeface="楷体_GB2312" pitchFamily="49" charset="-122"/>
                <a:ea typeface="楷体_GB2312" pitchFamily="49" charset="-122"/>
              </a:rPr>
              <a:t>              和小农意识。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smtClean="0">
                <a:latin typeface="楷体_GB2312" pitchFamily="49" charset="-122"/>
                <a:ea typeface="楷体_GB2312" pitchFamily="49" charset="-122"/>
                <a:cs typeface="+mj-cs"/>
              </a:rPr>
              <a:t>部编教材最大的思路是多读书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428736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原则</a:t>
            </a:r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：学生自读、教师引导的原则；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课外为主、课内为辅的原则；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    略读为主，略读精读相结合的原则。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3429000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特别注意：</a:t>
            </a:r>
            <a:endParaRPr lang="en-US" altLang="zh-CN" sz="2400" b="1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指导教材中阅读方法，让学生运用恰当的阅读方法，读会、读懂、读精，养成良好的思维习惯；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smtClean="0">
                <a:latin typeface="楷体_GB2312" pitchFamily="49" charset="-122"/>
                <a:ea typeface="楷体_GB2312" pitchFamily="49" charset="-122"/>
              </a:rPr>
              <a:t>  通过教师搭建平台，开展交流活动，鼓励发表个性见解，唤醒学生的主体意识，培养学生自主、个性阅读的习惯。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643998" cy="678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mtClean="0"/>
              <a:t>教学中，建立师生读书共同体，共读</a:t>
            </a:r>
            <a:r>
              <a:rPr lang="en-US" altLang="zh-CN" sz="2400" b="1" smtClean="0"/>
              <a:t>《</a:t>
            </a:r>
            <a:r>
              <a:rPr lang="zh-CN" altLang="en-US" sz="2400" b="1" smtClean="0"/>
              <a:t>如何阅读一本书</a:t>
            </a:r>
            <a:r>
              <a:rPr lang="en-US" altLang="zh-CN" sz="2400" b="1" smtClean="0"/>
              <a:t>》</a:t>
            </a:r>
            <a:r>
              <a:rPr lang="zh-CN" altLang="en-US" sz="2400" b="1" smtClean="0"/>
              <a:t>。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1.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制定读书计划：确定教材学段名著书目，确定课内重点篇目的作家及代表作品，明确读书意义，读书时间，读书形式，读书任务； 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2. 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教师完成名著导读（宣传语）的创作，要求文字简洁优美，具有引导性、启发性，疑问性，让学生带着兴趣或者疑问阅读； 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3.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引导学生把握作品主题、人物、叙事结构、写法特点，通过思维导图的方式展示阅读内容；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4.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引导学生赏析经典片段，通过批注式阅读或评价式阅读对经典片段进行品味，对有价值的写作方法加以借鉴并仿写；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5.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引领学生挖掘文本深层内涵，落实阅读对学生的核心素养的培养的目标，注意语感的培养、语言的积累与建构，帮助学生形成正确的价值观，提升审美能力； 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6.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建立评价体系，对学生阅读情况进行客观评价； 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7.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查找名著的评论性文章，对学生进行有效的阅读指导；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8.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向学生推荐相关链接网站；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9.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设计并开展丰富的趣味阅读活动；</a:t>
            </a:r>
          </a:p>
          <a:p>
            <a:pPr>
              <a:lnSpc>
                <a:spcPts val="2900"/>
              </a:lnSpc>
            </a:pPr>
            <a:r>
              <a:rPr lang="en-US" altLang="en-US" sz="2200" smtClean="0">
                <a:latin typeface="楷体_GB2312" pitchFamily="49" charset="-122"/>
                <a:ea typeface="楷体_GB2312" pitchFamily="49" charset="-122"/>
              </a:rPr>
              <a:t>    10</a:t>
            </a:r>
            <a:r>
              <a:rPr lang="zh-CN" altLang="en-US" sz="2200" smtClean="0">
                <a:latin typeface="楷体_GB2312" pitchFamily="49" charset="-122"/>
                <a:ea typeface="楷体_GB2312" pitchFamily="49" charset="-122"/>
              </a:rPr>
              <a:t>．师生撰写书评。</a:t>
            </a:r>
          </a:p>
          <a:p>
            <a:pPr>
              <a:lnSpc>
                <a:spcPts val="2900"/>
              </a:lnSpc>
            </a:pPr>
            <a:endParaRPr lang="zh-CN" altLang="en-US" sz="2200" smtClean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1105</Words>
  <Application>Microsoft Office PowerPoint</Application>
  <PresentationFormat>全屏显示(4:3)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部编教材特色及使用心得 </vt:lpstr>
      <vt:lpstr>一、教材特色 </vt:lpstr>
      <vt:lpstr>一、教材特色 </vt:lpstr>
      <vt:lpstr>一、教材特色</vt:lpstr>
      <vt:lpstr>二、如何使用 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部编教材特色及使用心得 </dc:title>
  <dc:creator>dreamsummit</dc:creator>
  <cp:lastModifiedBy>lenovo</cp:lastModifiedBy>
  <cp:revision>13</cp:revision>
  <dcterms:created xsi:type="dcterms:W3CDTF">2016-08-02T05:09:56Z</dcterms:created>
  <dcterms:modified xsi:type="dcterms:W3CDTF">2016-08-02T10:21:54Z</dcterms:modified>
</cp:coreProperties>
</file>